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56"/>
  </p:notesMasterIdLst>
  <p:handoutMasterIdLst>
    <p:handoutMasterId r:id="rId57"/>
  </p:handoutMasterIdLst>
  <p:sldIdLst>
    <p:sldId id="276" r:id="rId2"/>
    <p:sldId id="281" r:id="rId3"/>
    <p:sldId id="338" r:id="rId4"/>
    <p:sldId id="339" r:id="rId5"/>
    <p:sldId id="340" r:id="rId6"/>
    <p:sldId id="356" r:id="rId7"/>
    <p:sldId id="342" r:id="rId8"/>
    <p:sldId id="287" r:id="rId9"/>
    <p:sldId id="288" r:id="rId10"/>
    <p:sldId id="290" r:id="rId11"/>
    <p:sldId id="291" r:id="rId12"/>
    <p:sldId id="293" r:id="rId13"/>
    <p:sldId id="294" r:id="rId14"/>
    <p:sldId id="295" r:id="rId15"/>
    <p:sldId id="296" r:id="rId16"/>
    <p:sldId id="297" r:id="rId17"/>
    <p:sldId id="298" r:id="rId18"/>
    <p:sldId id="300" r:id="rId19"/>
    <p:sldId id="303" r:id="rId20"/>
    <p:sldId id="302" r:id="rId21"/>
    <p:sldId id="299"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2" r:id="rId50"/>
    <p:sldId id="337" r:id="rId51"/>
    <p:sldId id="334" r:id="rId52"/>
    <p:sldId id="335" r:id="rId53"/>
    <p:sldId id="336" r:id="rId54"/>
    <p:sldId id="333" r:id="rId55"/>
  </p:sldIdLst>
  <p:sldSz cx="9144000" cy="6858000" type="screen4x3"/>
  <p:notesSz cx="6797675" cy="9926638"/>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15" autoAdjust="0"/>
    <p:restoredTop sz="86357" autoAdjust="0"/>
  </p:normalViewPr>
  <p:slideViewPr>
    <p:cSldViewPr>
      <p:cViewPr varScale="1">
        <p:scale>
          <a:sx n="46" d="100"/>
          <a:sy n="46" d="100"/>
        </p:scale>
        <p:origin x="522" y="48"/>
      </p:cViewPr>
      <p:guideLst>
        <p:guide orient="horz" pos="2160"/>
        <p:guide pos="2880"/>
      </p:guideLst>
    </p:cSldViewPr>
  </p:slideViewPr>
  <p:outlineViewPr>
    <p:cViewPr>
      <p:scale>
        <a:sx n="33" d="100"/>
        <a:sy n="33" d="100"/>
      </p:scale>
      <p:origin x="0" y="-13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E090034D-45E6-4211-9099-D5A0123B73E6}" type="datetimeFigureOut">
              <a:rPr lang="fa-IR" smtClean="0"/>
              <a:pPr/>
              <a:t>19/04/1444</a:t>
            </a:fld>
            <a:endParaRPr lang="fa-IR"/>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5E16ADFE-AAC8-4112-9A1E-786BF9E90BA1}" type="slidenum">
              <a:rPr lang="fa-IR" smtClean="0"/>
              <a:pPr/>
              <a:t>‹#›</a:t>
            </a:fld>
            <a:endParaRPr lang="fa-IR"/>
          </a:p>
        </p:txBody>
      </p:sp>
    </p:spTree>
    <p:extLst>
      <p:ext uri="{BB962C8B-B14F-4D97-AF65-F5344CB8AC3E}">
        <p14:creationId xmlns:p14="http://schemas.microsoft.com/office/powerpoint/2010/main" val="35004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2FD9288-F4CA-419C-9874-4034F4E02D48}" type="datetimeFigureOut">
              <a:rPr lang="en-US" smtClean="0"/>
              <a:t>11/13/2022</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4ADD89C-3655-46A0-9A90-0D5A519530D7}" type="slidenum">
              <a:rPr lang="en-US" smtClean="0"/>
              <a:t>‹#›</a:t>
            </a:fld>
            <a:endParaRPr lang="en-US"/>
          </a:p>
        </p:txBody>
      </p:sp>
    </p:spTree>
    <p:extLst>
      <p:ext uri="{BB962C8B-B14F-4D97-AF65-F5344CB8AC3E}">
        <p14:creationId xmlns:p14="http://schemas.microsoft.com/office/powerpoint/2010/main" val="248246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EF2A3BB-B759-4B73-8CB1-D3B65A9FFA7A}"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EF2A3BB-B759-4B73-8CB1-D3B65A9FFA7A}"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C3FE9-0178-4622-B002-283642EC5EDE}" type="datetimeFigureOut">
              <a:rPr lang="fa-IR" smtClean="0"/>
              <a:pPr/>
              <a:t>19/04/1444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EF2A3BB-B759-4B73-8CB1-D3B65A9FFA7A}"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70C3FE9-0178-4622-B002-283642EC5EDE}" type="datetimeFigureOut">
              <a:rPr lang="fa-IR" smtClean="0"/>
              <a:pPr/>
              <a:t>19/04/1444</a:t>
            </a:fld>
            <a:endParaRPr lang="fa-I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a-I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EF2A3BB-B759-4B73-8CB1-D3B65A9FFA7A}"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TURES\Beamellah\by_the_name_of_allah.jpg"/>
          <p:cNvPicPr>
            <a:picLocks noChangeAspect="1" noChangeArrowheads="1"/>
          </p:cNvPicPr>
          <p:nvPr/>
        </p:nvPicPr>
        <p:blipFill>
          <a:blip r:embed="rId2" cstate="print"/>
          <a:srcRect/>
          <a:stretch>
            <a:fillRect/>
          </a:stretch>
        </p:blipFill>
        <p:spPr bwMode="auto">
          <a:xfrm>
            <a:off x="0" y="692696"/>
            <a:ext cx="9144000" cy="58326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083423" cy="1069848"/>
          </a:xfrm>
        </p:spPr>
        <p:txBody>
          <a:bodyPr>
            <a:normAutofit fontScale="90000"/>
          </a:bodyPr>
          <a:lstStyle/>
          <a:p>
            <a:pPr algn="r"/>
            <a:r>
              <a:rPr lang="fa-IR" sz="3600" dirty="0" err="1" smtClean="0">
                <a:cs typeface="B Titr" panose="00000700000000000000" pitchFamily="2" charset="-78"/>
              </a:rPr>
              <a:t>هیپوگلیسمی</a:t>
            </a:r>
            <a:r>
              <a:rPr lang="fa-IR" sz="3600" dirty="0" smtClean="0">
                <a:cs typeface="B Titr" panose="00000700000000000000" pitchFamily="2" charset="-78"/>
              </a:rPr>
              <a:t> </a:t>
            </a:r>
            <a:r>
              <a:rPr lang="fa-IR" sz="3100" dirty="0" smtClean="0">
                <a:cs typeface="B Nazanin" panose="00000400000000000000" pitchFamily="2" charset="-78"/>
              </a:rPr>
              <a:t>(</a:t>
            </a:r>
            <a:r>
              <a:rPr lang="fa-IR" sz="3100" dirty="0" err="1">
                <a:cs typeface="B Nazanin" panose="00000400000000000000" pitchFamily="2" charset="-78"/>
              </a:rPr>
              <a:t>كاهش</a:t>
            </a:r>
            <a:r>
              <a:rPr lang="fa-IR" sz="3100" dirty="0">
                <a:cs typeface="B Nazanin" panose="00000400000000000000" pitchFamily="2" charset="-78"/>
              </a:rPr>
              <a:t> قند خون به 70 </a:t>
            </a:r>
            <a:r>
              <a:rPr lang="fa-IR" sz="3100" dirty="0" err="1">
                <a:cs typeface="B Nazanin" panose="00000400000000000000" pitchFamily="2" charset="-78"/>
              </a:rPr>
              <a:t>ميلي</a:t>
            </a:r>
            <a:r>
              <a:rPr lang="fa-IR" sz="3100" dirty="0">
                <a:cs typeface="B Nazanin" panose="00000400000000000000" pitchFamily="2" charset="-78"/>
              </a:rPr>
              <a:t> گرم در </a:t>
            </a:r>
            <a:r>
              <a:rPr lang="fa-IR" sz="3100" dirty="0" err="1">
                <a:cs typeface="B Nazanin" panose="00000400000000000000" pitchFamily="2" charset="-78"/>
              </a:rPr>
              <a:t>دسي</a:t>
            </a:r>
            <a:r>
              <a:rPr lang="fa-IR" sz="3100" dirty="0">
                <a:cs typeface="B Nazanin" panose="00000400000000000000" pitchFamily="2" charset="-78"/>
              </a:rPr>
              <a:t> </a:t>
            </a:r>
            <a:r>
              <a:rPr lang="fa-IR" sz="3100" dirty="0" err="1">
                <a:cs typeface="B Nazanin" panose="00000400000000000000" pitchFamily="2" charset="-78"/>
              </a:rPr>
              <a:t>ليتر</a:t>
            </a:r>
            <a:r>
              <a:rPr lang="fa-IR" sz="3100" dirty="0">
                <a:cs typeface="B Nazanin" panose="00000400000000000000" pitchFamily="2" charset="-78"/>
              </a:rPr>
              <a:t> و </a:t>
            </a:r>
            <a:r>
              <a:rPr lang="fa-IR" sz="3100" dirty="0" err="1">
                <a:cs typeface="B Nazanin" panose="00000400000000000000" pitchFamily="2" charset="-78"/>
              </a:rPr>
              <a:t>كمتر</a:t>
            </a:r>
            <a:r>
              <a:rPr lang="fa-IR" sz="3100" dirty="0" smtClean="0">
                <a:cs typeface="B Nazanin" panose="00000400000000000000" pitchFamily="2" charset="-78"/>
              </a:rPr>
              <a:t>)</a:t>
            </a:r>
            <a:endParaRPr lang="en-US" sz="3100" dirty="0">
              <a:cs typeface="B Titr" panose="00000700000000000000" pitchFamily="2" charset="-78"/>
            </a:endParaRPr>
          </a:p>
        </p:txBody>
      </p:sp>
      <p:sp>
        <p:nvSpPr>
          <p:cNvPr id="3" name="Text Placeholder 2"/>
          <p:cNvSpPr>
            <a:spLocks noGrp="1"/>
          </p:cNvSpPr>
          <p:nvPr>
            <p:ph type="body" idx="1"/>
          </p:nvPr>
        </p:nvSpPr>
        <p:spPr>
          <a:xfrm>
            <a:off x="396540" y="1546520"/>
            <a:ext cx="4041648" cy="457200"/>
          </a:xfrm>
        </p:spPr>
        <p:txBody>
          <a:bodyPr>
            <a:normAutofit fontScale="92500" lnSpcReduction="10000"/>
          </a:bodyPr>
          <a:lstStyle/>
          <a:p>
            <a:pPr algn="ctr"/>
            <a:r>
              <a:rPr lang="fa-IR" sz="2800" dirty="0" smtClean="0">
                <a:solidFill>
                  <a:schemeClr val="accent5">
                    <a:lumMod val="50000"/>
                  </a:schemeClr>
                </a:solidFill>
                <a:cs typeface="B Titr" panose="00000700000000000000" pitchFamily="2" charset="-78"/>
              </a:rPr>
              <a:t>علل</a:t>
            </a:r>
            <a:endParaRPr lang="en-US" sz="2800" dirty="0">
              <a:solidFill>
                <a:schemeClr val="accent5">
                  <a:lumMod val="50000"/>
                </a:schemeClr>
              </a:solidFill>
              <a:cs typeface="B Titr" panose="00000700000000000000" pitchFamily="2" charset="-78"/>
            </a:endParaRPr>
          </a:p>
        </p:txBody>
      </p:sp>
      <p:sp>
        <p:nvSpPr>
          <p:cNvPr id="5" name="Content Placeholder 4"/>
          <p:cNvSpPr>
            <a:spLocks noGrp="1"/>
          </p:cNvSpPr>
          <p:nvPr>
            <p:ph sz="half" idx="2"/>
          </p:nvPr>
        </p:nvSpPr>
        <p:spPr>
          <a:xfrm>
            <a:off x="381000" y="2244970"/>
            <a:ext cx="4041648" cy="4349749"/>
          </a:xfrm>
        </p:spPr>
        <p:txBody>
          <a:bodyPr>
            <a:normAutofit/>
          </a:bodyPr>
          <a:lstStyle/>
          <a:p>
            <a:pPr algn="justLow"/>
            <a:r>
              <a:rPr lang="fa-IR" sz="2400" b="1" dirty="0" smtClean="0">
                <a:cs typeface="B Nazanin" panose="00000400000000000000" pitchFamily="2" charset="-78"/>
              </a:rPr>
              <a:t>مصرف </a:t>
            </a:r>
            <a:r>
              <a:rPr lang="fa-IR" sz="2400" b="1" dirty="0">
                <a:cs typeface="B Nazanin" panose="00000400000000000000" pitchFamily="2" charset="-78"/>
              </a:rPr>
              <a:t>زیاد انسولین یا قرص های </a:t>
            </a:r>
            <a:r>
              <a:rPr lang="fa-IR" sz="2400" b="1" dirty="0" err="1">
                <a:cs typeface="B Nazanin" panose="00000400000000000000" pitchFamily="2" charset="-78"/>
              </a:rPr>
              <a:t>پايين</a:t>
            </a:r>
            <a:r>
              <a:rPr lang="fa-IR" sz="2400" b="1" dirty="0">
                <a:cs typeface="B Nazanin" panose="00000400000000000000" pitchFamily="2" charset="-78"/>
              </a:rPr>
              <a:t> آورنده قند خون</a:t>
            </a:r>
            <a:r>
              <a:rPr lang="fa-IR" sz="2400" b="1" dirty="0" smtClean="0">
                <a:cs typeface="B Nazanin" panose="00000400000000000000" pitchFamily="2" charset="-78"/>
              </a:rPr>
              <a:t>،</a:t>
            </a:r>
          </a:p>
          <a:p>
            <a:pPr algn="justLow"/>
            <a:r>
              <a:rPr lang="fa-IR" sz="2400" b="1" dirty="0">
                <a:cs typeface="B Nazanin" panose="00000400000000000000" pitchFamily="2" charset="-78"/>
              </a:rPr>
              <a:t>کم خوردن یا حذف یک </a:t>
            </a:r>
            <a:r>
              <a:rPr lang="fa-IR" sz="2400" b="1" dirty="0" err="1">
                <a:cs typeface="B Nazanin" panose="00000400000000000000" pitchFamily="2" charset="-78"/>
              </a:rPr>
              <a:t>وعدۀ</a:t>
            </a:r>
            <a:r>
              <a:rPr lang="fa-IR" sz="2400" b="1" dirty="0">
                <a:cs typeface="B Nazanin" panose="00000400000000000000" pitchFamily="2" charset="-78"/>
              </a:rPr>
              <a:t> </a:t>
            </a:r>
            <a:r>
              <a:rPr lang="fa-IR" sz="2400" b="1" dirty="0" err="1">
                <a:cs typeface="B Nazanin" panose="00000400000000000000" pitchFamily="2" charset="-78"/>
              </a:rPr>
              <a:t>غذي</a:t>
            </a:r>
            <a:r>
              <a:rPr lang="fa-IR" sz="2400" b="1" dirty="0">
                <a:cs typeface="B Nazanin" panose="00000400000000000000" pitchFamily="2" charset="-78"/>
              </a:rPr>
              <a:t> </a:t>
            </a:r>
            <a:r>
              <a:rPr lang="fa-IR" sz="2400" b="1" dirty="0" err="1">
                <a:cs typeface="B Nazanin" panose="00000400000000000000" pitchFamily="2" charset="-78"/>
              </a:rPr>
              <a:t>اصلي</a:t>
            </a:r>
            <a:r>
              <a:rPr lang="fa-IR" sz="2400" b="1" dirty="0">
                <a:cs typeface="B Nazanin" panose="00000400000000000000" pitchFamily="2" charset="-78"/>
              </a:rPr>
              <a:t> و </a:t>
            </a:r>
            <a:r>
              <a:rPr lang="fa-IR" sz="2400" b="1" dirty="0" err="1">
                <a:cs typeface="B Nazanin" panose="00000400000000000000" pitchFamily="2" charset="-78"/>
              </a:rPr>
              <a:t>يا</a:t>
            </a:r>
            <a:r>
              <a:rPr lang="fa-IR" sz="2400" b="1" dirty="0">
                <a:cs typeface="B Nazanin" panose="00000400000000000000" pitchFamily="2" charset="-78"/>
              </a:rPr>
              <a:t> </a:t>
            </a:r>
            <a:r>
              <a:rPr lang="fa-IR" sz="2400" b="1" dirty="0" err="1">
                <a:cs typeface="B Nazanin" panose="00000400000000000000" pitchFamily="2" charset="-78"/>
              </a:rPr>
              <a:t>ميان</a:t>
            </a:r>
            <a:r>
              <a:rPr lang="fa-IR" sz="2400" b="1" dirty="0">
                <a:cs typeface="B Nazanin" panose="00000400000000000000" pitchFamily="2" charset="-78"/>
              </a:rPr>
              <a:t> وعده </a:t>
            </a:r>
            <a:endParaRPr lang="fa-IR" sz="2400" b="1" dirty="0" smtClean="0">
              <a:cs typeface="B Nazanin" panose="00000400000000000000" pitchFamily="2" charset="-78"/>
            </a:endParaRPr>
          </a:p>
          <a:p>
            <a:pPr algn="justLow"/>
            <a:r>
              <a:rPr lang="fa-IR" sz="2400" b="1" dirty="0">
                <a:cs typeface="B Nazanin" panose="00000400000000000000" pitchFamily="2" charset="-78"/>
              </a:rPr>
              <a:t>فعالیت </a:t>
            </a:r>
            <a:r>
              <a:rPr lang="fa-IR" sz="2400" b="1" dirty="0" err="1">
                <a:cs typeface="B Nazanin" panose="00000400000000000000" pitchFamily="2" charset="-78"/>
              </a:rPr>
              <a:t>بدني</a:t>
            </a:r>
            <a:r>
              <a:rPr lang="fa-IR" sz="2400" b="1" dirty="0">
                <a:cs typeface="B Nazanin" panose="00000400000000000000" pitchFamily="2" charset="-78"/>
              </a:rPr>
              <a:t> زیاد </a:t>
            </a:r>
          </a:p>
        </p:txBody>
      </p:sp>
      <p:sp>
        <p:nvSpPr>
          <p:cNvPr id="4" name="Text Placeholder 3"/>
          <p:cNvSpPr>
            <a:spLocks noGrp="1"/>
          </p:cNvSpPr>
          <p:nvPr>
            <p:ph type="body" sz="quarter" idx="3"/>
          </p:nvPr>
        </p:nvSpPr>
        <p:spPr>
          <a:xfrm>
            <a:off x="4653208" y="1546520"/>
            <a:ext cx="4041775" cy="457200"/>
          </a:xfrm>
        </p:spPr>
        <p:txBody>
          <a:bodyPr>
            <a:normAutofit fontScale="92500" lnSpcReduction="10000"/>
          </a:bodyPr>
          <a:lstStyle/>
          <a:p>
            <a:pPr algn="ctr"/>
            <a:r>
              <a:rPr lang="fa-IR" sz="2800" dirty="0" smtClean="0">
                <a:solidFill>
                  <a:schemeClr val="accent5">
                    <a:lumMod val="50000"/>
                  </a:schemeClr>
                </a:solidFill>
                <a:cs typeface="B Titr" panose="00000700000000000000" pitchFamily="2" charset="-78"/>
              </a:rPr>
              <a:t>درمان</a:t>
            </a:r>
            <a:endParaRPr lang="en-US" sz="2800" dirty="0">
              <a:solidFill>
                <a:schemeClr val="accent5">
                  <a:lumMod val="50000"/>
                </a:schemeClr>
              </a:solidFill>
              <a:cs typeface="B Titr" panose="00000700000000000000" pitchFamily="2" charset="-78"/>
            </a:endParaRPr>
          </a:p>
        </p:txBody>
      </p:sp>
      <p:sp>
        <p:nvSpPr>
          <p:cNvPr id="6" name="Content Placeholder 5"/>
          <p:cNvSpPr>
            <a:spLocks noGrp="1"/>
          </p:cNvSpPr>
          <p:nvPr>
            <p:ph sz="quarter" idx="4"/>
          </p:nvPr>
        </p:nvSpPr>
        <p:spPr>
          <a:xfrm>
            <a:off x="4802560" y="2193089"/>
            <a:ext cx="4041775" cy="3886200"/>
          </a:xfrm>
        </p:spPr>
        <p:txBody>
          <a:bodyPr>
            <a:normAutofit/>
          </a:bodyPr>
          <a:lstStyle/>
          <a:p>
            <a:pPr algn="justLow"/>
            <a:r>
              <a:rPr lang="fa-IR" sz="2400" b="1" dirty="0">
                <a:cs typeface="B Nazanin" panose="00000400000000000000" pitchFamily="2" charset="-78"/>
              </a:rPr>
              <a:t>اگر بیمار </a:t>
            </a:r>
            <a:r>
              <a:rPr lang="fa-IR" sz="2400" b="1" dirty="0">
                <a:solidFill>
                  <a:srgbClr val="C00000"/>
                </a:solidFill>
                <a:cs typeface="B Nazanin" panose="00000400000000000000" pitchFamily="2" charset="-78"/>
              </a:rPr>
              <a:t>بیهوش نشده باشد </a:t>
            </a:r>
            <a:r>
              <a:rPr lang="fa-IR" sz="2400" b="1" dirty="0" err="1">
                <a:cs typeface="B Nazanin" panose="00000400000000000000" pitchFamily="2" charset="-78"/>
              </a:rPr>
              <a:t>بايد</a:t>
            </a:r>
            <a:r>
              <a:rPr lang="fa-IR" sz="2400" b="1" dirty="0">
                <a:cs typeface="B Nazanin" panose="00000400000000000000" pitchFamily="2" charset="-78"/>
              </a:rPr>
              <a:t> به </a:t>
            </a:r>
            <a:r>
              <a:rPr lang="fa-IR" sz="2400" b="1" dirty="0" err="1">
                <a:cs typeface="B Nazanin" panose="00000400000000000000" pitchFamily="2" charset="-78"/>
              </a:rPr>
              <a:t>وي</a:t>
            </a:r>
            <a:r>
              <a:rPr lang="fa-IR" sz="2400" b="1" dirty="0">
                <a:cs typeface="B Nazanin" panose="00000400000000000000" pitchFamily="2" charset="-78"/>
              </a:rPr>
              <a:t> چند </a:t>
            </a:r>
            <a:r>
              <a:rPr lang="fa-IR" sz="2400" b="1" dirty="0" err="1">
                <a:cs typeface="B Nazanin" panose="00000400000000000000" pitchFamily="2" charset="-78"/>
              </a:rPr>
              <a:t>حبه</a:t>
            </a:r>
            <a:r>
              <a:rPr lang="fa-IR" sz="2400" b="1" dirty="0">
                <a:cs typeface="B Nazanin" panose="00000400000000000000" pitchFamily="2" charset="-78"/>
              </a:rPr>
              <a:t> قند یا یک </a:t>
            </a:r>
            <a:r>
              <a:rPr lang="fa-IR" sz="2400" b="1" dirty="0" err="1">
                <a:cs typeface="B Nazanin" panose="00000400000000000000" pitchFamily="2" charset="-78"/>
              </a:rPr>
              <a:t>مادۀ</a:t>
            </a:r>
            <a:r>
              <a:rPr lang="fa-IR" sz="2400" b="1" dirty="0">
                <a:cs typeface="B Nazanin" panose="00000400000000000000" pitchFamily="2" charset="-78"/>
              </a:rPr>
              <a:t> غذایی شیرین </a:t>
            </a:r>
            <a:r>
              <a:rPr lang="fa-IR" sz="2400" b="1" dirty="0" err="1">
                <a:cs typeface="B Nazanin" panose="00000400000000000000" pitchFamily="2" charset="-78"/>
              </a:rPr>
              <a:t>بدهيد</a:t>
            </a:r>
            <a:r>
              <a:rPr lang="fa-IR" sz="2400" b="1" dirty="0" smtClean="0">
                <a:cs typeface="B Nazanin" panose="00000400000000000000" pitchFamily="2" charset="-78"/>
              </a:rPr>
              <a:t>.</a:t>
            </a:r>
          </a:p>
          <a:p>
            <a:pPr algn="justLow"/>
            <a:r>
              <a:rPr lang="fa-IR" sz="2400" b="1" dirty="0">
                <a:cs typeface="B Nazanin" panose="00000400000000000000" pitchFamily="2" charset="-78"/>
              </a:rPr>
              <a:t>اگر بیمار</a:t>
            </a:r>
            <a:r>
              <a:rPr lang="fa-IR" sz="2400" b="1" dirty="0">
                <a:solidFill>
                  <a:srgbClr val="C00000"/>
                </a:solidFill>
                <a:cs typeface="B Nazanin" panose="00000400000000000000" pitchFamily="2" charset="-78"/>
              </a:rPr>
              <a:t> بیهوش باشد</a:t>
            </a:r>
            <a:r>
              <a:rPr lang="fa-IR" sz="2400" b="1" dirty="0">
                <a:cs typeface="B Nazanin" panose="00000400000000000000" pitchFamily="2" charset="-78"/>
              </a:rPr>
              <a:t>، </a:t>
            </a:r>
            <a:r>
              <a:rPr lang="fa-IR" sz="2400" b="1" dirty="0" err="1">
                <a:cs typeface="B Nazanin" panose="00000400000000000000" pitchFamily="2" charset="-78"/>
              </a:rPr>
              <a:t>بايد</a:t>
            </a:r>
            <a:r>
              <a:rPr lang="fa-IR" sz="2400" b="1" dirty="0">
                <a:cs typeface="B Nazanin" panose="00000400000000000000" pitchFamily="2" charset="-78"/>
              </a:rPr>
              <a:t>  وی را در </a:t>
            </a:r>
            <a:r>
              <a:rPr lang="fa-IR" sz="2400" b="1" dirty="0" err="1">
                <a:cs typeface="B Nazanin" panose="00000400000000000000" pitchFamily="2" charset="-78"/>
              </a:rPr>
              <a:t>وضعیتي</a:t>
            </a:r>
            <a:r>
              <a:rPr lang="fa-IR" sz="2400" b="1" dirty="0">
                <a:cs typeface="B Nazanin" panose="00000400000000000000" pitchFamily="2" charset="-78"/>
              </a:rPr>
              <a:t> قرار دهید که راه تنفسی او باز باشد . در حالت بیهوشی هیچ </a:t>
            </a:r>
            <a:r>
              <a:rPr lang="fa-IR" sz="2400" b="1" dirty="0" err="1">
                <a:cs typeface="B Nazanin" panose="00000400000000000000" pitchFamily="2" charset="-78"/>
              </a:rPr>
              <a:t>مادۀ</a:t>
            </a:r>
            <a:r>
              <a:rPr lang="fa-IR" sz="2400" b="1" dirty="0">
                <a:cs typeface="B Nazanin" panose="00000400000000000000" pitchFamily="2" charset="-78"/>
              </a:rPr>
              <a:t> غذایی نباید از طریق دهان داده شود و بلافاصله او را به اورژانس انتقال داده و </a:t>
            </a:r>
            <a:r>
              <a:rPr lang="fa-IR" sz="2400" b="1" dirty="0" err="1">
                <a:cs typeface="B Nazanin" panose="00000400000000000000" pitchFamily="2" charset="-78"/>
              </a:rPr>
              <a:t>يا</a:t>
            </a:r>
            <a:r>
              <a:rPr lang="fa-IR" sz="2400" b="1" dirty="0">
                <a:cs typeface="B Nazanin" panose="00000400000000000000" pitchFamily="2" charset="-78"/>
              </a:rPr>
              <a:t> از </a:t>
            </a:r>
            <a:r>
              <a:rPr lang="fa-IR" sz="2400" b="1" dirty="0" err="1">
                <a:cs typeface="B Nazanin" panose="00000400000000000000" pitchFamily="2" charset="-78"/>
              </a:rPr>
              <a:t>مركز</a:t>
            </a:r>
            <a:r>
              <a:rPr lang="fa-IR" sz="2400" b="1" dirty="0">
                <a:cs typeface="B Nazanin" panose="00000400000000000000" pitchFamily="2" charset="-78"/>
              </a:rPr>
              <a:t> اورژانس </a:t>
            </a:r>
            <a:r>
              <a:rPr lang="fa-IR" sz="2400" b="1" dirty="0" err="1">
                <a:cs typeface="B Nazanin" panose="00000400000000000000" pitchFamily="2" charset="-78"/>
              </a:rPr>
              <a:t>كمك</a:t>
            </a:r>
            <a:r>
              <a:rPr lang="fa-IR" sz="2400" b="1" dirty="0">
                <a:cs typeface="B Nazanin" panose="00000400000000000000" pitchFamily="2" charset="-78"/>
              </a:rPr>
              <a:t> </a:t>
            </a:r>
            <a:r>
              <a:rPr lang="fa-IR" sz="2400" b="1" dirty="0" err="1">
                <a:cs typeface="B Nazanin" panose="00000400000000000000" pitchFamily="2" charset="-78"/>
              </a:rPr>
              <a:t>بخواهيد</a:t>
            </a:r>
            <a:r>
              <a:rPr lang="fa-IR" sz="2400" b="1" dirty="0">
                <a:cs typeface="B Nazanin" panose="00000400000000000000" pitchFamily="2" charset="-78"/>
              </a:rPr>
              <a:t>.</a:t>
            </a:r>
            <a:endParaRPr lang="en-US" sz="2400" b="1" dirty="0">
              <a:cs typeface="B Nazanin" panose="00000400000000000000" pitchFamily="2" charset="-78"/>
            </a:endParaRPr>
          </a:p>
        </p:txBody>
      </p:sp>
    </p:spTree>
    <p:extLst>
      <p:ext uri="{BB962C8B-B14F-4D97-AF65-F5344CB8AC3E}">
        <p14:creationId xmlns:p14="http://schemas.microsoft.com/office/powerpoint/2010/main" val="8770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 calcmode="lin" valueType="num">
                                      <p:cBhvr additive="base">
                                        <p:cTn id="2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animBg="1"/>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792088"/>
          </a:xfrm>
        </p:spPr>
        <p:txBody>
          <a:bodyPr>
            <a:normAutofit/>
          </a:bodyPr>
          <a:lstStyle/>
          <a:p>
            <a:pPr algn="r"/>
            <a:r>
              <a:rPr lang="fa-IR" sz="3600" dirty="0" err="1" smtClean="0">
                <a:cs typeface="B Titr" panose="00000700000000000000" pitchFamily="2" charset="-78"/>
              </a:rPr>
              <a:t>هیپرگلیسمی</a:t>
            </a:r>
            <a:r>
              <a:rPr lang="fa-IR" sz="3600" dirty="0" smtClean="0">
                <a:cs typeface="B Titr" panose="00000700000000000000" pitchFamily="2" charset="-78"/>
              </a:rPr>
              <a:t> </a:t>
            </a:r>
            <a:r>
              <a:rPr lang="fa-IR" sz="3600" dirty="0" smtClean="0">
                <a:cs typeface="B Nazanin" panose="00000400000000000000" pitchFamily="2" charset="-78"/>
              </a:rPr>
              <a:t>(افزایش قند خون)</a:t>
            </a:r>
            <a:endParaRPr lang="en-US" sz="3600" dirty="0">
              <a:cs typeface="B Nazanin" panose="00000400000000000000" pitchFamily="2" charset="-78"/>
            </a:endParaRPr>
          </a:p>
        </p:txBody>
      </p:sp>
      <p:sp>
        <p:nvSpPr>
          <p:cNvPr id="3" name="Content Placeholder 2"/>
          <p:cNvSpPr>
            <a:spLocks noGrp="1"/>
          </p:cNvSpPr>
          <p:nvPr>
            <p:ph idx="1"/>
          </p:nvPr>
        </p:nvSpPr>
        <p:spPr>
          <a:xfrm>
            <a:off x="457200" y="1556792"/>
            <a:ext cx="8229600" cy="5017744"/>
          </a:xfrm>
        </p:spPr>
        <p:txBody>
          <a:bodyPr/>
          <a:lstStyle/>
          <a:p>
            <a:pPr algn="r"/>
            <a:r>
              <a:rPr lang="fa-IR" b="1" dirty="0">
                <a:cs typeface="B Nazanin" panose="00000400000000000000" pitchFamily="2" charset="-78"/>
              </a:rPr>
              <a:t> </a:t>
            </a:r>
            <a:r>
              <a:rPr lang="fa-IR" b="1" dirty="0" smtClean="0">
                <a:solidFill>
                  <a:schemeClr val="accent5">
                    <a:lumMod val="50000"/>
                  </a:schemeClr>
                </a:solidFill>
                <a:cs typeface="B Titr" panose="00000700000000000000" pitchFamily="2" charset="-78"/>
              </a:rPr>
              <a:t>تعریف:</a:t>
            </a:r>
          </a:p>
          <a:p>
            <a:pPr marL="109728" indent="0" algn="r">
              <a:buNone/>
            </a:pPr>
            <a:r>
              <a:rPr lang="fa-IR" b="1" dirty="0" smtClean="0">
                <a:solidFill>
                  <a:schemeClr val="accent5">
                    <a:lumMod val="50000"/>
                  </a:schemeClr>
                </a:solidFill>
                <a:cs typeface="B Titr" panose="00000700000000000000" pitchFamily="2" charset="-78"/>
              </a:rPr>
              <a:t> </a:t>
            </a:r>
            <a:r>
              <a:rPr lang="fa-IR" b="1" dirty="0" err="1" smtClean="0">
                <a:cs typeface="B Nazanin" panose="00000400000000000000" pitchFamily="2" charset="-78"/>
              </a:rPr>
              <a:t>افزايش</a:t>
            </a:r>
            <a:r>
              <a:rPr lang="fa-IR" b="1" dirty="0" smtClean="0">
                <a:cs typeface="B Nazanin" panose="00000400000000000000" pitchFamily="2" charset="-78"/>
              </a:rPr>
              <a:t> </a:t>
            </a:r>
            <a:r>
              <a:rPr lang="fa-IR" b="1" dirty="0">
                <a:cs typeface="B Nazanin" panose="00000400000000000000" pitchFamily="2" charset="-78"/>
              </a:rPr>
              <a:t>قند خون </a:t>
            </a:r>
            <a:r>
              <a:rPr lang="fa-IR" b="1" dirty="0" err="1">
                <a:cs typeface="B Nazanin" panose="00000400000000000000" pitchFamily="2" charset="-78"/>
              </a:rPr>
              <a:t>بيش</a:t>
            </a:r>
            <a:r>
              <a:rPr lang="fa-IR" b="1" dirty="0">
                <a:cs typeface="B Nazanin" panose="00000400000000000000" pitchFamily="2" charset="-78"/>
              </a:rPr>
              <a:t> از 130 </a:t>
            </a:r>
            <a:r>
              <a:rPr lang="fa-IR" b="1" dirty="0" err="1">
                <a:cs typeface="B Nazanin" panose="00000400000000000000" pitchFamily="2" charset="-78"/>
              </a:rPr>
              <a:t>ميلي</a:t>
            </a:r>
            <a:r>
              <a:rPr lang="fa-IR" b="1" dirty="0">
                <a:cs typeface="B Nazanin" panose="00000400000000000000" pitchFamily="2" charset="-78"/>
              </a:rPr>
              <a:t> گرم در </a:t>
            </a:r>
            <a:r>
              <a:rPr lang="fa-IR" b="1" dirty="0" err="1">
                <a:cs typeface="B Nazanin" panose="00000400000000000000" pitchFamily="2" charset="-78"/>
              </a:rPr>
              <a:t>دسي</a:t>
            </a:r>
            <a:r>
              <a:rPr lang="fa-IR" b="1" dirty="0">
                <a:cs typeface="B Nazanin" panose="00000400000000000000" pitchFamily="2" charset="-78"/>
              </a:rPr>
              <a:t> </a:t>
            </a:r>
            <a:r>
              <a:rPr lang="fa-IR" b="1" dirty="0" err="1">
                <a:cs typeface="B Nazanin" panose="00000400000000000000" pitchFamily="2" charset="-78"/>
              </a:rPr>
              <a:t>ليتر</a:t>
            </a:r>
            <a:r>
              <a:rPr lang="fa-IR" b="1" dirty="0">
                <a:cs typeface="B Nazanin" panose="00000400000000000000" pitchFamily="2" charset="-78"/>
              </a:rPr>
              <a:t> در قبل از ناشتا </a:t>
            </a:r>
            <a:r>
              <a:rPr lang="fa-IR" b="1" dirty="0" smtClean="0">
                <a:cs typeface="B Nazanin" panose="00000400000000000000" pitchFamily="2" charset="-78"/>
              </a:rPr>
              <a:t>و </a:t>
            </a:r>
            <a:r>
              <a:rPr lang="fa-IR" b="1" dirty="0" err="1" smtClean="0">
                <a:cs typeface="B Nazanin" panose="00000400000000000000" pitchFamily="2" charset="-78"/>
              </a:rPr>
              <a:t>بيش</a:t>
            </a:r>
            <a:r>
              <a:rPr lang="fa-IR" b="1" dirty="0" smtClean="0">
                <a:cs typeface="B Nazanin" panose="00000400000000000000" pitchFamily="2" charset="-78"/>
              </a:rPr>
              <a:t> </a:t>
            </a:r>
            <a:r>
              <a:rPr lang="fa-IR" b="1" dirty="0">
                <a:cs typeface="B Nazanin" panose="00000400000000000000" pitchFamily="2" charset="-78"/>
              </a:rPr>
              <a:t>از 180 </a:t>
            </a:r>
            <a:r>
              <a:rPr lang="fa-IR" b="1" dirty="0" err="1">
                <a:cs typeface="B Nazanin" panose="00000400000000000000" pitchFamily="2" charset="-78"/>
              </a:rPr>
              <a:t>ميلي</a:t>
            </a:r>
            <a:r>
              <a:rPr lang="fa-IR" b="1" dirty="0">
                <a:cs typeface="B Nazanin" panose="00000400000000000000" pitchFamily="2" charset="-78"/>
              </a:rPr>
              <a:t> گرم، 2 ساعت بعد از </a:t>
            </a:r>
            <a:r>
              <a:rPr lang="fa-IR" b="1" dirty="0" smtClean="0">
                <a:cs typeface="B Nazanin" panose="00000400000000000000" pitchFamily="2" charset="-78"/>
              </a:rPr>
              <a:t>غذاخوردن</a:t>
            </a:r>
            <a:endParaRPr lang="fa-IR" b="1" dirty="0">
              <a:cs typeface="B Nazanin" panose="00000400000000000000" pitchFamily="2" charset="-78"/>
            </a:endParaRPr>
          </a:p>
          <a:p>
            <a:pPr algn="r"/>
            <a:r>
              <a:rPr lang="fa-IR" b="1" dirty="0" smtClean="0">
                <a:solidFill>
                  <a:schemeClr val="accent5">
                    <a:lumMod val="50000"/>
                  </a:schemeClr>
                </a:solidFill>
                <a:cs typeface="B Titr" panose="00000700000000000000" pitchFamily="2" charset="-78"/>
              </a:rPr>
              <a:t>علل: </a:t>
            </a:r>
          </a:p>
          <a:p>
            <a:pPr lvl="1" algn="r"/>
            <a:r>
              <a:rPr lang="fa-IR" sz="2800" b="1" dirty="0">
                <a:solidFill>
                  <a:schemeClr val="tx1"/>
                </a:solidFill>
                <a:cs typeface="B Nazanin" panose="00000400000000000000" pitchFamily="2" charset="-78"/>
              </a:rPr>
              <a:t>مصرف ناکافی داروهای پایین </a:t>
            </a:r>
            <a:r>
              <a:rPr lang="fa-IR" sz="2800" b="1" dirty="0" err="1">
                <a:solidFill>
                  <a:schemeClr val="tx1"/>
                </a:solidFill>
                <a:cs typeface="B Nazanin" panose="00000400000000000000" pitchFamily="2" charset="-78"/>
              </a:rPr>
              <a:t>آورندۀ</a:t>
            </a:r>
            <a:r>
              <a:rPr lang="fa-IR" sz="2800" b="1" dirty="0">
                <a:solidFill>
                  <a:schemeClr val="tx1"/>
                </a:solidFill>
                <a:cs typeface="B Nazanin" panose="00000400000000000000" pitchFamily="2" charset="-78"/>
              </a:rPr>
              <a:t> قند خون </a:t>
            </a:r>
            <a:endParaRPr lang="fa-IR" sz="2800" b="1" dirty="0" smtClean="0">
              <a:solidFill>
                <a:schemeClr val="tx1"/>
              </a:solidFill>
              <a:cs typeface="B Nazanin" panose="00000400000000000000" pitchFamily="2" charset="-78"/>
            </a:endParaRPr>
          </a:p>
          <a:p>
            <a:pPr lvl="1" algn="r"/>
            <a:r>
              <a:rPr lang="fa-IR" sz="2800" b="1" dirty="0" smtClean="0">
                <a:solidFill>
                  <a:schemeClr val="tx1"/>
                </a:solidFill>
                <a:cs typeface="B Nazanin" panose="00000400000000000000" pitchFamily="2" charset="-78"/>
              </a:rPr>
              <a:t>عدم رعایت رژیم غذایی مناسب</a:t>
            </a:r>
          </a:p>
          <a:p>
            <a:pPr lvl="1" algn="r"/>
            <a:r>
              <a:rPr lang="fa-IR" sz="2800" b="1" dirty="0" smtClean="0">
                <a:solidFill>
                  <a:schemeClr val="tx1"/>
                </a:solidFill>
                <a:cs typeface="B Nazanin" panose="00000400000000000000" pitchFamily="2" charset="-78"/>
              </a:rPr>
              <a:t>عدم تحرک کافی</a:t>
            </a:r>
            <a:endParaRPr lang="en-US" sz="2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548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584376" cy="708497"/>
          </a:xfrm>
        </p:spPr>
        <p:txBody>
          <a:bodyPr>
            <a:normAutofit/>
          </a:bodyPr>
          <a:lstStyle/>
          <a:p>
            <a:pPr algn="ctr"/>
            <a:r>
              <a:rPr lang="fa-IR" sz="3600" dirty="0">
                <a:cs typeface="B Titr" panose="00000700000000000000" pitchFamily="2" charset="-78"/>
              </a:rPr>
              <a:t>عوارض </a:t>
            </a:r>
            <a:r>
              <a:rPr lang="fa-IR" sz="3600" dirty="0" err="1">
                <a:cs typeface="B Titr" panose="00000700000000000000" pitchFamily="2" charset="-78"/>
              </a:rPr>
              <a:t>قلبي</a:t>
            </a:r>
            <a:r>
              <a:rPr lang="fa-IR" sz="3600" dirty="0">
                <a:cs typeface="B Titr" panose="00000700000000000000" pitchFamily="2" charset="-78"/>
              </a:rPr>
              <a:t> </a:t>
            </a:r>
            <a:r>
              <a:rPr lang="fa-IR" sz="3600" dirty="0" err="1">
                <a:cs typeface="B Titr" panose="00000700000000000000" pitchFamily="2" charset="-78"/>
              </a:rPr>
              <a:t>عروقي</a:t>
            </a:r>
            <a:endParaRPr lang="en-US" sz="3600" dirty="0">
              <a:cs typeface="B Titr" panose="000007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5653382" y="3568193"/>
            <a:ext cx="1999661" cy="1426588"/>
          </a:xfrm>
          <a:prstGeom prst="rect">
            <a:avLst/>
          </a:prstGeom>
        </p:spPr>
      </p:pic>
      <p:sp>
        <p:nvSpPr>
          <p:cNvPr id="3" name="Text Placeholder 2"/>
          <p:cNvSpPr>
            <a:spLocks noGrp="1"/>
          </p:cNvSpPr>
          <p:nvPr>
            <p:ph type="body" sz="half" idx="2"/>
          </p:nvPr>
        </p:nvSpPr>
        <p:spPr>
          <a:xfrm>
            <a:off x="3707904" y="1772816"/>
            <a:ext cx="4536504" cy="4783623"/>
          </a:xfrm>
        </p:spPr>
        <p:txBody>
          <a:bodyPr/>
          <a:lstStyle/>
          <a:p>
            <a:pPr marL="466344" indent="-457200" algn="r">
              <a:buFont typeface="Wingdings" panose="05000000000000000000" pitchFamily="2" charset="2"/>
              <a:buChar char="q"/>
            </a:pPr>
            <a:r>
              <a:rPr lang="fa-IR" sz="2800" b="1" dirty="0" smtClean="0">
                <a:solidFill>
                  <a:srgbClr val="FF0000"/>
                </a:solidFill>
                <a:cs typeface="B Nazanin" panose="00000400000000000000" pitchFamily="2" charset="-78"/>
              </a:rPr>
              <a:t>افزايش </a:t>
            </a:r>
            <a:r>
              <a:rPr lang="fa-IR" sz="2800" b="1" dirty="0">
                <a:solidFill>
                  <a:srgbClr val="FF0000"/>
                </a:solidFill>
                <a:cs typeface="B Nazanin" panose="00000400000000000000" pitchFamily="2" charset="-78"/>
              </a:rPr>
              <a:t>احتمال سكته‌هاي </a:t>
            </a:r>
            <a:r>
              <a:rPr lang="fa-IR" sz="2800" b="1" dirty="0" smtClean="0">
                <a:solidFill>
                  <a:srgbClr val="FF0000"/>
                </a:solidFill>
                <a:cs typeface="B Nazanin" panose="00000400000000000000" pitchFamily="2" charset="-78"/>
              </a:rPr>
              <a:t>قلبي</a:t>
            </a:r>
            <a:endParaRPr lang="fa-IR" sz="2800" b="1" dirty="0">
              <a:solidFill>
                <a:srgbClr val="FF0000"/>
              </a:solidFill>
              <a:cs typeface="B Nazanin" panose="00000400000000000000" pitchFamily="2" charset="-78"/>
            </a:endParaRPr>
          </a:p>
          <a:p>
            <a:pPr algn="r"/>
            <a:r>
              <a:rPr lang="fa-IR" sz="2800" b="1" dirty="0">
                <a:solidFill>
                  <a:srgbClr val="FF0000"/>
                </a:solidFill>
                <a:cs typeface="B Titr" panose="00000700000000000000" pitchFamily="2" charset="-78"/>
              </a:rPr>
              <a:t>با كنترل مطلوب قند خون مي </a:t>
            </a:r>
            <a:endParaRPr lang="en-US" sz="2800" b="1" dirty="0" smtClean="0">
              <a:solidFill>
                <a:srgbClr val="FF0000"/>
              </a:solidFill>
              <a:cs typeface="B Titr" panose="00000700000000000000" pitchFamily="2" charset="-78"/>
            </a:endParaRPr>
          </a:p>
          <a:p>
            <a:pPr algn="r"/>
            <a:r>
              <a:rPr lang="fa-IR" sz="2800" b="1" dirty="0" smtClean="0">
                <a:solidFill>
                  <a:srgbClr val="FF0000"/>
                </a:solidFill>
                <a:cs typeface="B Titr" panose="00000700000000000000" pitchFamily="2" charset="-78"/>
              </a:rPr>
              <a:t>توان </a:t>
            </a:r>
            <a:r>
              <a:rPr lang="fa-IR" sz="2800" b="1" dirty="0">
                <a:solidFill>
                  <a:srgbClr val="FF0000"/>
                </a:solidFill>
                <a:cs typeface="B Titr" panose="00000700000000000000" pitchFamily="2" charset="-78"/>
              </a:rPr>
              <a:t>از بروز </a:t>
            </a:r>
            <a:endParaRPr lang="fa-IR" sz="2800" b="1" dirty="0" smtClean="0">
              <a:solidFill>
                <a:srgbClr val="FF0000"/>
              </a:solidFill>
              <a:cs typeface="B Titr" panose="00000700000000000000" pitchFamily="2" charset="-78"/>
            </a:endParaRPr>
          </a:p>
          <a:p>
            <a:pPr algn="r"/>
            <a:r>
              <a:rPr lang="fa-IR" sz="2800" b="1" dirty="0" err="1" smtClean="0">
                <a:solidFill>
                  <a:srgbClr val="FF0000"/>
                </a:solidFill>
                <a:cs typeface="B Titr" panose="00000700000000000000" pitchFamily="2" charset="-78"/>
              </a:rPr>
              <a:t>مشكلات</a:t>
            </a:r>
            <a:r>
              <a:rPr lang="fa-IR" sz="2800" b="1" dirty="0" smtClean="0">
                <a:solidFill>
                  <a:srgbClr val="FF0000"/>
                </a:solidFill>
                <a:cs typeface="B Titr" panose="00000700000000000000" pitchFamily="2" charset="-78"/>
              </a:rPr>
              <a:t> </a:t>
            </a:r>
            <a:r>
              <a:rPr lang="fa-IR" sz="2800" b="1" dirty="0" err="1">
                <a:solidFill>
                  <a:srgbClr val="FF0000"/>
                </a:solidFill>
                <a:cs typeface="B Titr" panose="00000700000000000000" pitchFamily="2" charset="-78"/>
              </a:rPr>
              <a:t>قلبي</a:t>
            </a:r>
            <a:r>
              <a:rPr lang="fa-IR" sz="2800" b="1" dirty="0">
                <a:solidFill>
                  <a:srgbClr val="FF0000"/>
                </a:solidFill>
                <a:cs typeface="B Titr" panose="00000700000000000000" pitchFamily="2" charset="-78"/>
              </a:rPr>
              <a:t>- </a:t>
            </a:r>
            <a:r>
              <a:rPr lang="fa-IR" sz="2800" b="1" dirty="0" err="1">
                <a:solidFill>
                  <a:srgbClr val="FF0000"/>
                </a:solidFill>
                <a:cs typeface="B Titr" panose="00000700000000000000" pitchFamily="2" charset="-78"/>
              </a:rPr>
              <a:t>عروقي</a:t>
            </a:r>
            <a:r>
              <a:rPr lang="fa-IR" sz="2800" b="1" dirty="0">
                <a:solidFill>
                  <a:srgbClr val="FF0000"/>
                </a:solidFill>
                <a:cs typeface="B Titr" panose="00000700000000000000" pitchFamily="2" charset="-78"/>
              </a:rPr>
              <a:t> </a:t>
            </a:r>
            <a:r>
              <a:rPr lang="fa-IR" sz="2800" b="1" dirty="0" err="1">
                <a:solidFill>
                  <a:srgbClr val="FF0000"/>
                </a:solidFill>
                <a:cs typeface="B Titr" panose="00000700000000000000" pitchFamily="2" charset="-78"/>
              </a:rPr>
              <a:t>پيشگيري</a:t>
            </a:r>
            <a:r>
              <a:rPr lang="fa-IR" sz="2800" b="1" dirty="0">
                <a:solidFill>
                  <a:srgbClr val="FF0000"/>
                </a:solidFill>
                <a:cs typeface="B Titr" panose="00000700000000000000" pitchFamily="2" charset="-78"/>
              </a:rPr>
              <a:t> </a:t>
            </a:r>
            <a:r>
              <a:rPr lang="fa-IR" sz="2800" b="1" dirty="0" err="1">
                <a:solidFill>
                  <a:srgbClr val="FF0000"/>
                </a:solidFill>
                <a:cs typeface="B Titr" panose="00000700000000000000" pitchFamily="2" charset="-78"/>
              </a:rPr>
              <a:t>كرد</a:t>
            </a:r>
            <a:r>
              <a:rPr lang="fa-IR" sz="2800" b="1" dirty="0">
                <a:solidFill>
                  <a:srgbClr val="FF0000"/>
                </a:solidFill>
                <a:cs typeface="B Titr" panose="00000700000000000000" pitchFamily="2" charset="-78"/>
              </a:rPr>
              <a:t>.</a:t>
            </a:r>
          </a:p>
          <a:p>
            <a:endParaRPr lang="en-US" dirty="0">
              <a:solidFill>
                <a:srgbClr val="FF0000"/>
              </a:solidFill>
            </a:endParaRPr>
          </a:p>
        </p:txBody>
      </p:sp>
    </p:spTree>
    <p:extLst>
      <p:ext uri="{BB962C8B-B14F-4D97-AF65-F5344CB8AC3E}">
        <p14:creationId xmlns:p14="http://schemas.microsoft.com/office/powerpoint/2010/main" val="13615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75" y="620688"/>
            <a:ext cx="8229600" cy="792088"/>
          </a:xfrm>
        </p:spPr>
        <p:txBody>
          <a:bodyPr>
            <a:normAutofit/>
          </a:bodyPr>
          <a:lstStyle/>
          <a:p>
            <a:pPr algn="r"/>
            <a:r>
              <a:rPr lang="fa-IR" sz="3600" dirty="0">
                <a:solidFill>
                  <a:schemeClr val="accent5">
                    <a:lumMod val="50000"/>
                  </a:schemeClr>
                </a:solidFill>
                <a:cs typeface="B Titr" panose="00000700000000000000" pitchFamily="2" charset="-78"/>
              </a:rPr>
              <a:t>عوارض </a:t>
            </a:r>
            <a:r>
              <a:rPr lang="fa-IR" sz="3600" dirty="0" err="1">
                <a:solidFill>
                  <a:schemeClr val="accent5">
                    <a:lumMod val="50000"/>
                  </a:schemeClr>
                </a:solidFill>
                <a:cs typeface="B Titr" panose="00000700000000000000" pitchFamily="2" charset="-78"/>
              </a:rPr>
              <a:t>عصبي</a:t>
            </a:r>
            <a:endParaRPr lang="en-US" sz="3600" dirty="0">
              <a:solidFill>
                <a:schemeClr val="accent5">
                  <a:lumMod val="50000"/>
                </a:schemeClr>
              </a:solidFill>
              <a:cs typeface="B Titr" panose="00000700000000000000" pitchFamily="2" charset="-78"/>
            </a:endParaRPr>
          </a:p>
        </p:txBody>
      </p:sp>
      <p:sp>
        <p:nvSpPr>
          <p:cNvPr id="3" name="Content Placeholder 2"/>
          <p:cNvSpPr>
            <a:spLocks noGrp="1"/>
          </p:cNvSpPr>
          <p:nvPr>
            <p:ph idx="1"/>
          </p:nvPr>
        </p:nvSpPr>
        <p:spPr>
          <a:xfrm>
            <a:off x="457200" y="1412776"/>
            <a:ext cx="8229600" cy="5161760"/>
          </a:xfrm>
        </p:spPr>
        <p:txBody>
          <a:bodyPr/>
          <a:lstStyle/>
          <a:p>
            <a:pPr algn="r"/>
            <a:r>
              <a:rPr lang="fa-IR" b="1" dirty="0">
                <a:cs typeface="B Nazanin" panose="00000400000000000000" pitchFamily="2" charset="-78"/>
              </a:rPr>
              <a:t>معمولا </a:t>
            </a:r>
            <a:r>
              <a:rPr lang="fa-IR" b="1" dirty="0" err="1">
                <a:cs typeface="B Nazanin" panose="00000400000000000000" pitchFamily="2" charset="-78"/>
              </a:rPr>
              <a:t>نيمي</a:t>
            </a:r>
            <a:r>
              <a:rPr lang="fa-IR" b="1" dirty="0">
                <a:cs typeface="B Nazanin" panose="00000400000000000000" pitchFamily="2" charset="-78"/>
              </a:rPr>
              <a:t> از افراد </a:t>
            </a:r>
            <a:r>
              <a:rPr lang="fa-IR" b="1" dirty="0" err="1">
                <a:cs typeface="B Nazanin" panose="00000400000000000000" pitchFamily="2" charset="-78"/>
              </a:rPr>
              <a:t>ديابتي</a:t>
            </a:r>
            <a:r>
              <a:rPr lang="fa-IR" b="1" dirty="0">
                <a:cs typeface="B Nazanin" panose="00000400000000000000" pitchFamily="2" charset="-78"/>
              </a:rPr>
              <a:t> از </a:t>
            </a:r>
            <a:r>
              <a:rPr lang="fa-IR" b="1" dirty="0" err="1">
                <a:cs typeface="B Nazanin" panose="00000400000000000000" pitchFamily="2" charset="-78"/>
              </a:rPr>
              <a:t>اين</a:t>
            </a:r>
            <a:r>
              <a:rPr lang="fa-IR" b="1" dirty="0">
                <a:cs typeface="B Nazanin" panose="00000400000000000000" pitchFamily="2" charset="-78"/>
              </a:rPr>
              <a:t> عارضه رنج </a:t>
            </a:r>
            <a:r>
              <a:rPr lang="fa-IR" b="1" dirty="0" err="1" smtClean="0">
                <a:cs typeface="B Nazanin" panose="00000400000000000000" pitchFamily="2" charset="-78"/>
              </a:rPr>
              <a:t>مي‌برند</a:t>
            </a:r>
            <a:r>
              <a:rPr lang="fa-IR" b="1" dirty="0" smtClean="0">
                <a:cs typeface="B Nazanin" panose="00000400000000000000" pitchFamily="2" charset="-78"/>
              </a:rPr>
              <a:t>.</a:t>
            </a:r>
          </a:p>
          <a:p>
            <a:pPr lvl="0" algn="r"/>
            <a:r>
              <a:rPr lang="fa-IR" b="1" dirty="0" err="1">
                <a:cs typeface="B Nazanin" panose="00000400000000000000" pitchFamily="2" charset="-78"/>
              </a:rPr>
              <a:t>مورمورشدن</a:t>
            </a:r>
            <a:r>
              <a:rPr lang="fa-IR" b="1" dirty="0">
                <a:cs typeface="B Nazanin" panose="00000400000000000000" pitchFamily="2" charset="-78"/>
              </a:rPr>
              <a:t>، درد، </a:t>
            </a:r>
            <a:r>
              <a:rPr lang="fa-IR" b="1" dirty="0" err="1">
                <a:cs typeface="B Nazanin" panose="00000400000000000000" pitchFamily="2" charset="-78"/>
              </a:rPr>
              <a:t>بي‌حسي</a:t>
            </a:r>
            <a:r>
              <a:rPr lang="fa-IR" b="1" dirty="0">
                <a:cs typeface="B Nazanin" panose="00000400000000000000" pitchFamily="2" charset="-78"/>
              </a:rPr>
              <a:t> </a:t>
            </a:r>
            <a:r>
              <a:rPr lang="fa-IR" b="1" dirty="0" err="1">
                <a:cs typeface="B Nazanin" panose="00000400000000000000" pitchFamily="2" charset="-78"/>
              </a:rPr>
              <a:t>يا</a:t>
            </a:r>
            <a:r>
              <a:rPr lang="fa-IR" b="1" dirty="0">
                <a:cs typeface="B Nazanin" panose="00000400000000000000" pitchFamily="2" charset="-78"/>
              </a:rPr>
              <a:t> ضعف در دست و پاها</a:t>
            </a:r>
            <a:endParaRPr lang="en-US" b="1" dirty="0">
              <a:cs typeface="B Nazanin" panose="00000400000000000000" pitchFamily="2" charset="-78"/>
            </a:endParaRPr>
          </a:p>
          <a:p>
            <a:pPr lvl="0" algn="r"/>
            <a:r>
              <a:rPr lang="fa-IR" b="1" dirty="0" err="1">
                <a:cs typeface="B Nazanin" panose="00000400000000000000" pitchFamily="2" charset="-78"/>
              </a:rPr>
              <a:t>مشكلات</a:t>
            </a:r>
            <a:r>
              <a:rPr lang="fa-IR" b="1" dirty="0">
                <a:cs typeface="B Nazanin" panose="00000400000000000000" pitchFamily="2" charset="-78"/>
              </a:rPr>
              <a:t> </a:t>
            </a:r>
            <a:r>
              <a:rPr lang="fa-IR" b="1" dirty="0" err="1">
                <a:cs typeface="B Nazanin" panose="00000400000000000000" pitchFamily="2" charset="-78"/>
              </a:rPr>
              <a:t>گوارشي</a:t>
            </a:r>
            <a:r>
              <a:rPr lang="fa-IR" b="1" dirty="0">
                <a:cs typeface="B Nazanin" panose="00000400000000000000" pitchFamily="2" charset="-78"/>
              </a:rPr>
              <a:t> مانند احساس </a:t>
            </a:r>
            <a:r>
              <a:rPr lang="fa-IR" b="1" dirty="0" err="1">
                <a:cs typeface="B Nazanin" panose="00000400000000000000" pitchFamily="2" charset="-78"/>
              </a:rPr>
              <a:t>پري</a:t>
            </a:r>
            <a:r>
              <a:rPr lang="fa-IR" b="1" dirty="0">
                <a:cs typeface="B Nazanin" panose="00000400000000000000" pitchFamily="2" charset="-78"/>
              </a:rPr>
              <a:t> </a:t>
            </a:r>
            <a:r>
              <a:rPr lang="fa-IR" b="1" dirty="0" err="1">
                <a:cs typeface="B Nazanin" panose="00000400000000000000" pitchFamily="2" charset="-78"/>
              </a:rPr>
              <a:t>شكم</a:t>
            </a:r>
            <a:r>
              <a:rPr lang="fa-IR" b="1" dirty="0">
                <a:cs typeface="B Nazanin" panose="00000400000000000000" pitchFamily="2" charset="-78"/>
              </a:rPr>
              <a:t>، تهوع، استفراغ، اسهال و </a:t>
            </a:r>
            <a:r>
              <a:rPr lang="fa-IR" b="1" dirty="0" err="1">
                <a:cs typeface="B Nazanin" panose="00000400000000000000" pitchFamily="2" charset="-78"/>
              </a:rPr>
              <a:t>يبوست</a:t>
            </a:r>
            <a:endParaRPr lang="en-US" b="1" dirty="0">
              <a:cs typeface="B Nazanin" panose="00000400000000000000" pitchFamily="2" charset="-78"/>
            </a:endParaRPr>
          </a:p>
          <a:p>
            <a:pPr lvl="0" algn="r"/>
            <a:r>
              <a:rPr lang="fa-IR" b="1" dirty="0" err="1">
                <a:cs typeface="B Nazanin" panose="00000400000000000000" pitchFamily="2" charset="-78"/>
              </a:rPr>
              <a:t>مشكلات</a:t>
            </a:r>
            <a:r>
              <a:rPr lang="fa-IR" b="1" dirty="0">
                <a:cs typeface="B Nazanin" panose="00000400000000000000" pitchFamily="2" charset="-78"/>
              </a:rPr>
              <a:t> </a:t>
            </a:r>
            <a:r>
              <a:rPr lang="fa-IR" b="1" dirty="0" err="1">
                <a:cs typeface="B Nazanin" panose="00000400000000000000" pitchFamily="2" charset="-78"/>
              </a:rPr>
              <a:t>ادراري</a:t>
            </a:r>
            <a:endParaRPr lang="en-US" b="1" dirty="0">
              <a:cs typeface="B Nazanin" panose="00000400000000000000" pitchFamily="2" charset="-78"/>
            </a:endParaRPr>
          </a:p>
          <a:p>
            <a:pPr lvl="0" algn="r"/>
            <a:r>
              <a:rPr lang="fa-IR" b="1" dirty="0" err="1">
                <a:cs typeface="B Nazanin" panose="00000400000000000000" pitchFamily="2" charset="-78"/>
              </a:rPr>
              <a:t>مشكلات</a:t>
            </a:r>
            <a:r>
              <a:rPr lang="fa-IR" b="1" dirty="0">
                <a:cs typeface="B Nazanin" panose="00000400000000000000" pitchFamily="2" charset="-78"/>
              </a:rPr>
              <a:t> </a:t>
            </a:r>
            <a:r>
              <a:rPr lang="fa-IR" b="1" dirty="0" err="1">
                <a:cs typeface="B Nazanin" panose="00000400000000000000" pitchFamily="2" charset="-78"/>
              </a:rPr>
              <a:t>جنسي</a:t>
            </a:r>
            <a:r>
              <a:rPr lang="fa-IR" b="1" dirty="0">
                <a:cs typeface="B Nazanin" panose="00000400000000000000" pitchFamily="2" charset="-78"/>
              </a:rPr>
              <a:t> مانند </a:t>
            </a:r>
            <a:r>
              <a:rPr lang="fa-IR" b="1" dirty="0" smtClean="0">
                <a:cs typeface="B Nazanin" panose="00000400000000000000" pitchFamily="2" charset="-78"/>
              </a:rPr>
              <a:t>ناتوانی </a:t>
            </a:r>
            <a:r>
              <a:rPr lang="fa-IR" b="1" dirty="0" err="1">
                <a:cs typeface="B Nazanin" panose="00000400000000000000" pitchFamily="2" charset="-78"/>
              </a:rPr>
              <a:t>جنسي</a:t>
            </a:r>
            <a:endParaRPr lang="en-US" b="1" dirty="0">
              <a:cs typeface="B Nazanin" panose="00000400000000000000" pitchFamily="2" charset="-78"/>
            </a:endParaRPr>
          </a:p>
          <a:p>
            <a:pPr lvl="0" algn="r"/>
            <a:r>
              <a:rPr lang="fa-IR" b="1" dirty="0" err="1">
                <a:cs typeface="B Nazanin" panose="00000400000000000000" pitchFamily="2" charset="-78"/>
              </a:rPr>
              <a:t>سرگيجه</a:t>
            </a:r>
            <a:r>
              <a:rPr lang="fa-IR" b="1" dirty="0">
                <a:cs typeface="B Nazanin" panose="00000400000000000000" pitchFamily="2" charset="-78"/>
              </a:rPr>
              <a:t> و </a:t>
            </a:r>
            <a:r>
              <a:rPr lang="fa-IR" b="1" dirty="0" err="1">
                <a:cs typeface="B Nazanin" panose="00000400000000000000" pitchFamily="2" charset="-78"/>
              </a:rPr>
              <a:t>غش‌كردن</a:t>
            </a:r>
            <a:endParaRPr lang="en-US" b="1" dirty="0">
              <a:cs typeface="B Nazanin" panose="00000400000000000000" pitchFamily="2" charset="-78"/>
            </a:endParaRPr>
          </a:p>
          <a:p>
            <a:pPr lvl="0" algn="r"/>
            <a:r>
              <a:rPr lang="fa-IR" b="1" dirty="0" err="1">
                <a:cs typeface="B Nazanin" panose="00000400000000000000" pitchFamily="2" charset="-78"/>
              </a:rPr>
              <a:t>ازدست‌رفتن</a:t>
            </a:r>
            <a:r>
              <a:rPr lang="fa-IR" b="1" dirty="0">
                <a:cs typeface="B Nazanin" panose="00000400000000000000" pitchFamily="2" charset="-78"/>
              </a:rPr>
              <a:t> حس درد به </a:t>
            </a:r>
            <a:r>
              <a:rPr lang="fa-IR" b="1" dirty="0" err="1">
                <a:cs typeface="B Nazanin" panose="00000400000000000000" pitchFamily="2" charset="-78"/>
              </a:rPr>
              <a:t>طوري</a:t>
            </a:r>
            <a:r>
              <a:rPr lang="fa-IR" b="1" dirty="0">
                <a:cs typeface="B Nazanin" panose="00000400000000000000" pitchFamily="2" charset="-78"/>
              </a:rPr>
              <a:t> </a:t>
            </a:r>
            <a:r>
              <a:rPr lang="fa-IR" b="1" dirty="0" err="1">
                <a:cs typeface="B Nazanin" panose="00000400000000000000" pitchFamily="2" charset="-78"/>
              </a:rPr>
              <a:t>كه</a:t>
            </a:r>
            <a:r>
              <a:rPr lang="fa-IR" b="1" dirty="0">
                <a:cs typeface="B Nazanin" panose="00000400000000000000" pitchFamily="2" charset="-78"/>
              </a:rPr>
              <a:t> </a:t>
            </a:r>
            <a:r>
              <a:rPr lang="fa-IR" b="1" dirty="0" err="1">
                <a:cs typeface="B Nazanin" panose="00000400000000000000" pitchFamily="2" charset="-78"/>
              </a:rPr>
              <a:t>حتي</a:t>
            </a:r>
            <a:r>
              <a:rPr lang="fa-IR" b="1" dirty="0">
                <a:cs typeface="B Nazanin" panose="00000400000000000000" pitchFamily="2" charset="-78"/>
              </a:rPr>
              <a:t> در حملات </a:t>
            </a:r>
            <a:r>
              <a:rPr lang="fa-IR" b="1" dirty="0" err="1">
                <a:cs typeface="B Nazanin" panose="00000400000000000000" pitchFamily="2" charset="-78"/>
              </a:rPr>
              <a:t>قلبي</a:t>
            </a:r>
            <a:r>
              <a:rPr lang="fa-IR" b="1" dirty="0">
                <a:cs typeface="B Nazanin" panose="00000400000000000000" pitchFamily="2" charset="-78"/>
              </a:rPr>
              <a:t> فرد </a:t>
            </a:r>
            <a:r>
              <a:rPr lang="fa-IR" b="1" dirty="0" err="1">
                <a:cs typeface="B Nazanin" panose="00000400000000000000" pitchFamily="2" charset="-78"/>
              </a:rPr>
              <a:t>ممكن</a:t>
            </a:r>
            <a:r>
              <a:rPr lang="fa-IR" b="1" dirty="0">
                <a:cs typeface="B Nazanin" panose="00000400000000000000" pitchFamily="2" charset="-78"/>
              </a:rPr>
              <a:t> است درد را حس </a:t>
            </a:r>
            <a:r>
              <a:rPr lang="fa-IR" b="1" dirty="0" err="1">
                <a:cs typeface="B Nazanin" panose="00000400000000000000" pitchFamily="2" charset="-78"/>
              </a:rPr>
              <a:t>نكند</a:t>
            </a:r>
            <a:r>
              <a:rPr lang="fa-IR" b="1" dirty="0">
                <a:cs typeface="B Nazanin" panose="00000400000000000000" pitchFamily="2" charset="-78"/>
              </a:rPr>
              <a:t>.</a:t>
            </a:r>
            <a:endParaRPr lang="en-US" b="1" dirty="0">
              <a:cs typeface="B Nazanin" panose="00000400000000000000" pitchFamily="2" charset="-78"/>
            </a:endParaRPr>
          </a:p>
          <a:p>
            <a:pPr lvl="0" algn="r"/>
            <a:r>
              <a:rPr lang="fa-IR" b="1" dirty="0">
                <a:cs typeface="B Nazanin" panose="00000400000000000000" pitchFamily="2" charset="-78"/>
              </a:rPr>
              <a:t> </a:t>
            </a:r>
            <a:r>
              <a:rPr lang="fa-IR" b="1" dirty="0" err="1">
                <a:cs typeface="B Nazanin" panose="00000400000000000000" pitchFamily="2" charset="-78"/>
              </a:rPr>
              <a:t>افزايش</a:t>
            </a:r>
            <a:r>
              <a:rPr lang="fa-IR" b="1" dirty="0">
                <a:cs typeface="B Nazanin" panose="00000400000000000000" pitchFamily="2" charset="-78"/>
              </a:rPr>
              <a:t> </a:t>
            </a:r>
            <a:r>
              <a:rPr lang="fa-IR" b="1" dirty="0" err="1">
                <a:cs typeface="B Nazanin" panose="00000400000000000000" pitchFamily="2" charset="-78"/>
              </a:rPr>
              <a:t>يا</a:t>
            </a:r>
            <a:r>
              <a:rPr lang="fa-IR" b="1" dirty="0">
                <a:cs typeface="B Nazanin" panose="00000400000000000000" pitchFamily="2" charset="-78"/>
              </a:rPr>
              <a:t> </a:t>
            </a:r>
            <a:r>
              <a:rPr lang="fa-IR" b="1" dirty="0" err="1">
                <a:cs typeface="B Nazanin" panose="00000400000000000000" pitchFamily="2" charset="-78"/>
              </a:rPr>
              <a:t>كاهش</a:t>
            </a:r>
            <a:r>
              <a:rPr lang="fa-IR" b="1" dirty="0">
                <a:cs typeface="B Nazanin" panose="00000400000000000000" pitchFamily="2" charset="-78"/>
              </a:rPr>
              <a:t> </a:t>
            </a:r>
            <a:r>
              <a:rPr lang="fa-IR" b="1" dirty="0" err="1">
                <a:cs typeface="B Nazanin" panose="00000400000000000000" pitchFamily="2" charset="-78"/>
              </a:rPr>
              <a:t>تعريق</a:t>
            </a:r>
            <a:endParaRPr lang="en-US" b="1" dirty="0">
              <a:cs typeface="B Nazanin" panose="00000400000000000000" pitchFamily="2" charset="-78"/>
            </a:endParaRPr>
          </a:p>
          <a:p>
            <a:pPr lvl="0" algn="r"/>
            <a:r>
              <a:rPr lang="fa-IR" b="1" dirty="0">
                <a:cs typeface="B Nazanin" panose="00000400000000000000" pitchFamily="2" charset="-78"/>
              </a:rPr>
              <a:t>دوبینی و یا فلج یک طرف صورت </a:t>
            </a:r>
            <a:endParaRPr lang="en-US" b="1" dirty="0">
              <a:cs typeface="B Nazanin" panose="00000400000000000000" pitchFamily="2" charset="-78"/>
            </a:endParaRPr>
          </a:p>
          <a:p>
            <a:pPr marL="109728" indent="0" algn="r">
              <a:buNone/>
            </a:pPr>
            <a:endParaRPr lang="en-US" dirty="0"/>
          </a:p>
        </p:txBody>
      </p:sp>
    </p:spTree>
    <p:extLst>
      <p:ext uri="{BB962C8B-B14F-4D97-AF65-F5344CB8AC3E}">
        <p14:creationId xmlns:p14="http://schemas.microsoft.com/office/powerpoint/2010/main" val="298114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792088"/>
          </a:xfrm>
        </p:spPr>
        <p:txBody>
          <a:bodyPr>
            <a:normAutofit/>
          </a:bodyPr>
          <a:lstStyle/>
          <a:p>
            <a:pPr algn="r"/>
            <a:r>
              <a:rPr lang="fa-IR" sz="3600" b="1" dirty="0">
                <a:cs typeface="B Titr" panose="00000700000000000000" pitchFamily="2" charset="-78"/>
              </a:rPr>
              <a:t>عوارض </a:t>
            </a:r>
            <a:r>
              <a:rPr lang="fa-IR" sz="3600" b="1" dirty="0" smtClean="0">
                <a:cs typeface="B Titr" panose="00000700000000000000" pitchFamily="2" charset="-78"/>
              </a:rPr>
              <a:t>کلیوی</a:t>
            </a:r>
            <a:endParaRPr lang="en-US" sz="3600" dirty="0">
              <a:cs typeface="B Titr" panose="00000700000000000000" pitchFamily="2" charset="-78"/>
            </a:endParaRPr>
          </a:p>
        </p:txBody>
      </p:sp>
      <p:sp>
        <p:nvSpPr>
          <p:cNvPr id="3" name="Content Placeholder 2"/>
          <p:cNvSpPr>
            <a:spLocks noGrp="1"/>
          </p:cNvSpPr>
          <p:nvPr>
            <p:ph idx="1"/>
          </p:nvPr>
        </p:nvSpPr>
        <p:spPr>
          <a:xfrm>
            <a:off x="457200" y="1412776"/>
            <a:ext cx="8229600" cy="5161760"/>
          </a:xfrm>
        </p:spPr>
        <p:txBody>
          <a:bodyPr>
            <a:normAutofit/>
          </a:bodyPr>
          <a:lstStyle/>
          <a:p>
            <a:pPr algn="r" rtl="1">
              <a:buFont typeface="Wingdings" pitchFamily="2" charset="2"/>
              <a:buChar char="Ø"/>
            </a:pPr>
            <a:r>
              <a:rPr lang="fa-IR" b="1" dirty="0">
                <a:cs typeface="B Nazanin" panose="00000400000000000000" pitchFamily="2" charset="-78"/>
              </a:rPr>
              <a:t>عدم کنترل مطلوب </a:t>
            </a:r>
            <a:r>
              <a:rPr lang="fa-IR" b="1" dirty="0" smtClean="0">
                <a:cs typeface="B Nazanin" panose="00000400000000000000" pitchFamily="2" charset="-78"/>
              </a:rPr>
              <a:t>دیابت، </a:t>
            </a:r>
            <a:r>
              <a:rPr lang="fa-IR" b="1" dirty="0">
                <a:cs typeface="B Nazanin" panose="00000400000000000000" pitchFamily="2" charset="-78"/>
              </a:rPr>
              <a:t>احتمال آسیب به </a:t>
            </a:r>
            <a:r>
              <a:rPr lang="fa-IR" b="1" dirty="0" err="1">
                <a:cs typeface="B Nazanin" panose="00000400000000000000" pitchFamily="2" charset="-78"/>
              </a:rPr>
              <a:t>كليه‌ها</a:t>
            </a:r>
            <a:r>
              <a:rPr lang="fa-IR" b="1" dirty="0">
                <a:cs typeface="B Nazanin" panose="00000400000000000000" pitchFamily="2" charset="-78"/>
              </a:rPr>
              <a:t> </a:t>
            </a:r>
            <a:r>
              <a:rPr lang="fa-IR" b="1" dirty="0" smtClean="0">
                <a:cs typeface="B Nazanin" panose="00000400000000000000" pitchFamily="2" charset="-78"/>
              </a:rPr>
              <a:t>افزایش می دهد.</a:t>
            </a:r>
          </a:p>
          <a:p>
            <a:pPr algn="r"/>
            <a:r>
              <a:rPr lang="fa-IR" b="1" dirty="0" smtClean="0">
                <a:cs typeface="B Nazanin" panose="00000400000000000000" pitchFamily="2" charset="-78"/>
              </a:rPr>
              <a:t>به </a:t>
            </a:r>
            <a:r>
              <a:rPr lang="fa-IR" b="1" dirty="0">
                <a:cs typeface="B Nazanin" panose="00000400000000000000" pitchFamily="2" charset="-78"/>
              </a:rPr>
              <a:t>طوری </a:t>
            </a:r>
            <a:r>
              <a:rPr lang="fa-IR" b="1" dirty="0" err="1" smtClean="0">
                <a:cs typeface="B Nazanin" panose="00000400000000000000" pitchFamily="2" charset="-78"/>
              </a:rPr>
              <a:t>كه</a:t>
            </a:r>
            <a:r>
              <a:rPr lang="fa-IR" b="1" dirty="0" smtClean="0">
                <a:cs typeface="B Nazanin" panose="00000400000000000000" pitchFamily="2" charset="-78"/>
              </a:rPr>
              <a:t> کلیه </a:t>
            </a:r>
            <a:r>
              <a:rPr lang="fa-IR" b="1" dirty="0">
                <a:cs typeface="B Nazanin" panose="00000400000000000000" pitchFamily="2" charset="-78"/>
              </a:rPr>
              <a:t>قادر به </a:t>
            </a:r>
            <a:r>
              <a:rPr lang="fa-IR" b="1" dirty="0" err="1">
                <a:cs typeface="B Nazanin" panose="00000400000000000000" pitchFamily="2" charset="-78"/>
              </a:rPr>
              <a:t>تصفيه</a:t>
            </a:r>
            <a:r>
              <a:rPr lang="fa-IR" b="1" dirty="0">
                <a:cs typeface="B Nazanin" panose="00000400000000000000" pitchFamily="2" charset="-78"/>
              </a:rPr>
              <a:t> </a:t>
            </a:r>
            <a:r>
              <a:rPr lang="fa-IR" b="1" dirty="0" err="1">
                <a:cs typeface="B Nazanin" panose="00000400000000000000" pitchFamily="2" charset="-78"/>
              </a:rPr>
              <a:t>كامل</a:t>
            </a:r>
            <a:r>
              <a:rPr lang="fa-IR" b="1" dirty="0">
                <a:cs typeface="B Nazanin" panose="00000400000000000000" pitchFamily="2" charset="-78"/>
              </a:rPr>
              <a:t> خون نبوده و مواد </a:t>
            </a:r>
            <a:r>
              <a:rPr lang="fa-IR" b="1" dirty="0" err="1">
                <a:cs typeface="B Nazanin" panose="00000400000000000000" pitchFamily="2" charset="-78"/>
              </a:rPr>
              <a:t>زايد</a:t>
            </a:r>
            <a:r>
              <a:rPr lang="fa-IR" b="1" dirty="0">
                <a:cs typeface="B Nazanin" panose="00000400000000000000" pitchFamily="2" charset="-78"/>
              </a:rPr>
              <a:t> در بدن تجمع </a:t>
            </a:r>
            <a:r>
              <a:rPr lang="fa-IR" b="1" dirty="0" err="1">
                <a:cs typeface="B Nazanin" panose="00000400000000000000" pitchFamily="2" charset="-78"/>
              </a:rPr>
              <a:t>پيدا</a:t>
            </a:r>
            <a:r>
              <a:rPr lang="fa-IR" b="1" dirty="0">
                <a:cs typeface="B Nazanin" panose="00000400000000000000" pitchFamily="2" charset="-78"/>
              </a:rPr>
              <a:t> </a:t>
            </a:r>
            <a:r>
              <a:rPr lang="fa-IR" b="1" dirty="0" err="1">
                <a:cs typeface="B Nazanin" panose="00000400000000000000" pitchFamily="2" charset="-78"/>
              </a:rPr>
              <a:t>مي‌كنند</a:t>
            </a:r>
            <a:r>
              <a:rPr lang="fa-IR" b="1" dirty="0">
                <a:cs typeface="B Nazanin" panose="00000400000000000000" pitchFamily="2" charset="-78"/>
              </a:rPr>
              <a:t> و در صورت عدم درمان مناسب، </a:t>
            </a:r>
            <a:r>
              <a:rPr lang="fa-IR" b="1" dirty="0" err="1">
                <a:cs typeface="B Nazanin" panose="00000400000000000000" pitchFamily="2" charset="-78"/>
              </a:rPr>
              <a:t>كليه‌ها</a:t>
            </a:r>
            <a:r>
              <a:rPr lang="fa-IR" b="1" dirty="0">
                <a:cs typeface="B Nazanin" panose="00000400000000000000" pitchFamily="2" charset="-78"/>
              </a:rPr>
              <a:t> به سمت </a:t>
            </a:r>
            <a:r>
              <a:rPr lang="fa-IR" b="1" dirty="0" err="1">
                <a:solidFill>
                  <a:srgbClr val="C00000"/>
                </a:solidFill>
                <a:cs typeface="B Nazanin" panose="00000400000000000000" pitchFamily="2" charset="-78"/>
              </a:rPr>
              <a:t>نارسايي</a:t>
            </a:r>
            <a:r>
              <a:rPr lang="fa-IR" b="1" dirty="0">
                <a:cs typeface="B Nazanin" panose="00000400000000000000" pitchFamily="2" charset="-78"/>
              </a:rPr>
              <a:t> </a:t>
            </a:r>
            <a:r>
              <a:rPr lang="fa-IR" b="1" dirty="0" err="1">
                <a:cs typeface="B Nazanin" panose="00000400000000000000" pitchFamily="2" charset="-78"/>
              </a:rPr>
              <a:t>پيش</a:t>
            </a:r>
            <a:r>
              <a:rPr lang="fa-IR" b="1" dirty="0">
                <a:cs typeface="B Nazanin" panose="00000400000000000000" pitchFamily="2" charset="-78"/>
              </a:rPr>
              <a:t> </a:t>
            </a:r>
            <a:r>
              <a:rPr lang="fa-IR" b="1" dirty="0" err="1">
                <a:cs typeface="B Nazanin" panose="00000400000000000000" pitchFamily="2" charset="-78"/>
              </a:rPr>
              <a:t>مي‌روند</a:t>
            </a:r>
            <a:r>
              <a:rPr lang="fa-IR" b="1" dirty="0">
                <a:cs typeface="B Nazanin" panose="00000400000000000000" pitchFamily="2" charset="-78"/>
              </a:rPr>
              <a:t> و </a:t>
            </a:r>
            <a:r>
              <a:rPr lang="fa-IR" b="1" dirty="0" err="1">
                <a:cs typeface="B Nazanin" panose="00000400000000000000" pitchFamily="2" charset="-78"/>
              </a:rPr>
              <a:t>حتي</a:t>
            </a:r>
            <a:r>
              <a:rPr lang="fa-IR" b="1" dirty="0">
                <a:cs typeface="B Nazanin" panose="00000400000000000000" pitchFamily="2" charset="-78"/>
              </a:rPr>
              <a:t> </a:t>
            </a:r>
            <a:r>
              <a:rPr lang="fa-IR" b="1" dirty="0" err="1">
                <a:cs typeface="B Nazanin" panose="00000400000000000000" pitchFamily="2" charset="-78"/>
              </a:rPr>
              <a:t>ممكن</a:t>
            </a:r>
            <a:r>
              <a:rPr lang="fa-IR" b="1" dirty="0">
                <a:cs typeface="B Nazanin" panose="00000400000000000000" pitchFamily="2" charset="-78"/>
              </a:rPr>
              <a:t> است </a:t>
            </a:r>
            <a:r>
              <a:rPr lang="fa-IR" b="1" dirty="0" err="1">
                <a:cs typeface="B Nazanin" panose="00000400000000000000" pitchFamily="2" charset="-78"/>
              </a:rPr>
              <a:t>نياز</a:t>
            </a:r>
            <a:r>
              <a:rPr lang="fa-IR" b="1" dirty="0">
                <a:cs typeface="B Nazanin" panose="00000400000000000000" pitchFamily="2" charset="-78"/>
              </a:rPr>
              <a:t> به </a:t>
            </a:r>
            <a:r>
              <a:rPr lang="fa-IR" b="1" dirty="0" err="1">
                <a:solidFill>
                  <a:srgbClr val="C00000"/>
                </a:solidFill>
                <a:cs typeface="B Nazanin" panose="00000400000000000000" pitchFamily="2" charset="-78"/>
              </a:rPr>
              <a:t>دياليز</a:t>
            </a:r>
            <a:r>
              <a:rPr lang="fa-IR" b="1" dirty="0">
                <a:cs typeface="B Nazanin" panose="00000400000000000000" pitchFamily="2" charset="-78"/>
              </a:rPr>
              <a:t> و </a:t>
            </a:r>
            <a:r>
              <a:rPr lang="fa-IR" b="1" dirty="0" err="1">
                <a:solidFill>
                  <a:srgbClr val="C00000"/>
                </a:solidFill>
                <a:cs typeface="B Nazanin" panose="00000400000000000000" pitchFamily="2" charset="-78"/>
              </a:rPr>
              <a:t>پيوند</a:t>
            </a:r>
            <a:r>
              <a:rPr lang="fa-IR" b="1" dirty="0">
                <a:solidFill>
                  <a:srgbClr val="C00000"/>
                </a:solidFill>
                <a:cs typeface="B Nazanin" panose="00000400000000000000" pitchFamily="2" charset="-78"/>
              </a:rPr>
              <a:t> کلیه </a:t>
            </a:r>
            <a:r>
              <a:rPr lang="fa-IR" b="1" dirty="0">
                <a:cs typeface="B Nazanin" panose="00000400000000000000" pitchFamily="2" charset="-78"/>
              </a:rPr>
              <a:t>ایجاد شود.</a:t>
            </a:r>
            <a:endParaRPr lang="en-US" b="1" dirty="0">
              <a:cs typeface="B Nazanin" panose="00000400000000000000" pitchFamily="2" charset="-78"/>
            </a:endParaRPr>
          </a:p>
          <a:p>
            <a:pPr algn="r"/>
            <a:r>
              <a:rPr lang="fa-IR" b="1" dirty="0" err="1">
                <a:cs typeface="B Nazanin" panose="00000400000000000000" pitchFamily="2" charset="-78"/>
              </a:rPr>
              <a:t>ميزان</a:t>
            </a:r>
            <a:r>
              <a:rPr lang="fa-IR" b="1" dirty="0">
                <a:cs typeface="B Nazanin" panose="00000400000000000000" pitchFamily="2" charset="-78"/>
              </a:rPr>
              <a:t> قند خون</a:t>
            </a:r>
            <a:r>
              <a:rPr lang="fa-IR" b="1" dirty="0" smtClean="0">
                <a:cs typeface="B Nazanin" panose="00000400000000000000" pitchFamily="2" charset="-78"/>
              </a:rPr>
              <a:t>،</a:t>
            </a:r>
            <a:r>
              <a:rPr lang="fa-IR" b="1" dirty="0">
                <a:cs typeface="B Nazanin" panose="00000400000000000000" pitchFamily="2" charset="-78"/>
              </a:rPr>
              <a:t> </a:t>
            </a:r>
            <a:r>
              <a:rPr lang="fa-IR" b="1" dirty="0" err="1">
                <a:cs typeface="B Nazanin" panose="00000400000000000000" pitchFamily="2" charset="-78"/>
              </a:rPr>
              <a:t>فشارخون</a:t>
            </a:r>
            <a:r>
              <a:rPr lang="fa-IR" b="1" dirty="0" smtClean="0">
                <a:cs typeface="B Nazanin" panose="00000400000000000000" pitchFamily="2" charset="-78"/>
              </a:rPr>
              <a:t> و </a:t>
            </a:r>
            <a:r>
              <a:rPr lang="fa-IR" b="1" dirty="0" err="1" smtClean="0">
                <a:cs typeface="B Nazanin" panose="00000400000000000000" pitchFamily="2" charset="-78"/>
              </a:rPr>
              <a:t>ژنتيك</a:t>
            </a:r>
            <a:r>
              <a:rPr lang="fa-IR" b="1" dirty="0" smtClean="0">
                <a:cs typeface="B Nazanin" panose="00000400000000000000" pitchFamily="2" charset="-78"/>
              </a:rPr>
              <a:t> در </a:t>
            </a:r>
            <a:r>
              <a:rPr lang="fa-IR" b="1" dirty="0">
                <a:cs typeface="B Nazanin" panose="00000400000000000000" pitchFamily="2" charset="-78"/>
              </a:rPr>
              <a:t>بروز </a:t>
            </a:r>
            <a:r>
              <a:rPr lang="fa-IR" b="1" dirty="0" err="1">
                <a:cs typeface="B Nazanin" panose="00000400000000000000" pitchFamily="2" charset="-78"/>
              </a:rPr>
              <a:t>اين</a:t>
            </a:r>
            <a:r>
              <a:rPr lang="fa-IR" b="1" dirty="0">
                <a:cs typeface="B Nazanin" panose="00000400000000000000" pitchFamily="2" charset="-78"/>
              </a:rPr>
              <a:t> عارضه موثر هستند. </a:t>
            </a:r>
            <a:endParaRPr lang="fa-IR" b="1" dirty="0" smtClean="0">
              <a:cs typeface="B Nazanin" panose="00000400000000000000" pitchFamily="2" charset="-78"/>
            </a:endParaRPr>
          </a:p>
          <a:p>
            <a:pPr algn="r"/>
            <a:r>
              <a:rPr lang="fa-IR" b="1" dirty="0">
                <a:cs typeface="B Nazanin" panose="00000400000000000000" pitchFamily="2" charset="-78"/>
              </a:rPr>
              <a:t>هرچه </a:t>
            </a:r>
            <a:r>
              <a:rPr lang="fa-IR" b="1" dirty="0" err="1">
                <a:cs typeface="B Nazanin" panose="00000400000000000000" pitchFamily="2" charset="-78"/>
              </a:rPr>
              <a:t>كنترل</a:t>
            </a:r>
            <a:r>
              <a:rPr lang="fa-IR" b="1" dirty="0">
                <a:cs typeface="B Nazanin" panose="00000400000000000000" pitchFamily="2" charset="-78"/>
              </a:rPr>
              <a:t> قند و فشار خون بهتر باشد، احتمال بروز </a:t>
            </a:r>
            <a:r>
              <a:rPr lang="fa-IR" b="1" dirty="0" err="1">
                <a:cs typeface="B Nazanin" panose="00000400000000000000" pitchFamily="2" charset="-78"/>
              </a:rPr>
              <a:t>اين</a:t>
            </a:r>
            <a:r>
              <a:rPr lang="fa-IR" b="1" dirty="0">
                <a:cs typeface="B Nazanin" panose="00000400000000000000" pitchFamily="2" charset="-78"/>
              </a:rPr>
              <a:t> عارضه </a:t>
            </a:r>
            <a:r>
              <a:rPr lang="fa-IR" b="1" dirty="0" err="1">
                <a:cs typeface="B Nazanin" panose="00000400000000000000" pitchFamily="2" charset="-78"/>
              </a:rPr>
              <a:t>كم</a:t>
            </a:r>
            <a:r>
              <a:rPr lang="fa-IR" b="1" dirty="0">
                <a:cs typeface="B Nazanin" panose="00000400000000000000" pitchFamily="2" charset="-78"/>
              </a:rPr>
              <a:t> تر </a:t>
            </a:r>
            <a:r>
              <a:rPr lang="fa-IR" b="1" dirty="0" err="1" smtClean="0">
                <a:cs typeface="B Nazanin" panose="00000400000000000000" pitchFamily="2" charset="-78"/>
              </a:rPr>
              <a:t>مي‌شود</a:t>
            </a:r>
            <a:r>
              <a:rPr lang="fa-IR" b="1" dirty="0" smtClean="0">
                <a:cs typeface="B Nazanin" panose="00000400000000000000" pitchFamily="2" charset="-78"/>
              </a:rPr>
              <a:t>.</a:t>
            </a:r>
          </a:p>
          <a:p>
            <a:pPr algn="r"/>
            <a:r>
              <a:rPr lang="fa-IR" b="1" dirty="0" err="1">
                <a:cs typeface="B Nazanin" panose="00000400000000000000" pitchFamily="2" charset="-78"/>
              </a:rPr>
              <a:t>نشانه‌ها</a:t>
            </a:r>
            <a:r>
              <a:rPr lang="fa-IR" b="1" dirty="0">
                <a:cs typeface="B Nazanin" panose="00000400000000000000" pitchFamily="2" charset="-78"/>
              </a:rPr>
              <a:t> و </a:t>
            </a:r>
            <a:r>
              <a:rPr lang="fa-IR" b="1" dirty="0" err="1">
                <a:cs typeface="B Nazanin" panose="00000400000000000000" pitchFamily="2" charset="-78"/>
              </a:rPr>
              <a:t>علايم</a:t>
            </a:r>
            <a:r>
              <a:rPr lang="fa-IR" b="1" dirty="0">
                <a:cs typeface="B Nazanin" panose="00000400000000000000" pitchFamily="2" charset="-78"/>
              </a:rPr>
              <a:t> </a:t>
            </a:r>
            <a:r>
              <a:rPr lang="fa-IR" b="1" dirty="0" err="1">
                <a:cs typeface="B Nazanin" panose="00000400000000000000" pitchFamily="2" charset="-78"/>
              </a:rPr>
              <a:t>اين</a:t>
            </a:r>
            <a:r>
              <a:rPr lang="fa-IR" b="1" dirty="0">
                <a:cs typeface="B Nazanin" panose="00000400000000000000" pitchFamily="2" charset="-78"/>
              </a:rPr>
              <a:t> عارضه </a:t>
            </a:r>
            <a:r>
              <a:rPr lang="fa-IR" b="1" dirty="0" err="1">
                <a:cs typeface="B Nazanin" panose="00000400000000000000" pitchFamily="2" charset="-78"/>
              </a:rPr>
              <a:t>خيلي</a:t>
            </a:r>
            <a:r>
              <a:rPr lang="fa-IR" b="1" dirty="0">
                <a:cs typeface="B Nazanin" panose="00000400000000000000" pitchFamily="2" charset="-78"/>
              </a:rPr>
              <a:t> </a:t>
            </a:r>
            <a:r>
              <a:rPr lang="fa-IR" b="1" dirty="0" err="1">
                <a:cs typeface="B Nazanin" panose="00000400000000000000" pitchFamily="2" charset="-78"/>
              </a:rPr>
              <a:t>دير</a:t>
            </a:r>
            <a:r>
              <a:rPr lang="fa-IR" b="1" dirty="0">
                <a:cs typeface="B Nazanin" panose="00000400000000000000" pitchFamily="2" charset="-78"/>
              </a:rPr>
              <a:t> خود را نشان </a:t>
            </a:r>
            <a:r>
              <a:rPr lang="fa-IR" b="1" dirty="0" err="1">
                <a:cs typeface="B Nazanin" panose="00000400000000000000" pitchFamily="2" charset="-78"/>
              </a:rPr>
              <a:t>مي‌دهند</a:t>
            </a:r>
            <a:r>
              <a:rPr lang="fa-IR" b="1" dirty="0">
                <a:cs typeface="B Nazanin" panose="00000400000000000000" pitchFamily="2" charset="-78"/>
              </a:rPr>
              <a:t> و گاه </a:t>
            </a:r>
            <a:r>
              <a:rPr lang="fa-IR" b="1" dirty="0" err="1">
                <a:cs typeface="B Nazanin" panose="00000400000000000000" pitchFamily="2" charset="-78"/>
              </a:rPr>
              <a:t>خيلي</a:t>
            </a:r>
            <a:r>
              <a:rPr lang="fa-IR" b="1" dirty="0">
                <a:cs typeface="B Nazanin" panose="00000400000000000000" pitchFamily="2" charset="-78"/>
              </a:rPr>
              <a:t> هم </a:t>
            </a:r>
            <a:r>
              <a:rPr lang="fa-IR" b="1" dirty="0" err="1">
                <a:cs typeface="B Nazanin" panose="00000400000000000000" pitchFamily="2" charset="-78"/>
              </a:rPr>
              <a:t>اختصاصي</a:t>
            </a:r>
            <a:r>
              <a:rPr lang="fa-IR" b="1" dirty="0">
                <a:cs typeface="B Nazanin" panose="00000400000000000000" pitchFamily="2" charset="-78"/>
              </a:rPr>
              <a:t> </a:t>
            </a:r>
            <a:r>
              <a:rPr lang="fa-IR" b="1" dirty="0" err="1">
                <a:cs typeface="B Nazanin" panose="00000400000000000000" pitchFamily="2" charset="-78"/>
              </a:rPr>
              <a:t>نيستند</a:t>
            </a:r>
            <a:r>
              <a:rPr lang="fa-IR" b="1" dirty="0">
                <a:cs typeface="B Nazanin" panose="00000400000000000000" pitchFamily="2" charset="-78"/>
              </a:rPr>
              <a:t>؛ مانند ورم کردن پاها و زیر چشم ها، به اختلال شدید خواب، </a:t>
            </a:r>
            <a:r>
              <a:rPr lang="fa-IR" b="1" dirty="0" err="1">
                <a:cs typeface="B Nazanin" panose="00000400000000000000" pitchFamily="2" charset="-78"/>
              </a:rPr>
              <a:t>کم‌اشتهايي</a:t>
            </a:r>
            <a:r>
              <a:rPr lang="fa-IR" b="1" dirty="0">
                <a:cs typeface="B Nazanin" panose="00000400000000000000" pitchFamily="2" charset="-78"/>
              </a:rPr>
              <a:t>، احساس </a:t>
            </a:r>
            <a:r>
              <a:rPr lang="fa-IR" b="1" dirty="0" err="1">
                <a:cs typeface="B Nazanin" panose="00000400000000000000" pitchFamily="2" charset="-78"/>
              </a:rPr>
              <a:t>ناراحتي</a:t>
            </a:r>
            <a:r>
              <a:rPr lang="fa-IR" b="1" dirty="0">
                <a:cs typeface="B Nazanin" panose="00000400000000000000" pitchFamily="2" charset="-78"/>
              </a:rPr>
              <a:t> در معده و ضعف و اختلال </a:t>
            </a:r>
            <a:r>
              <a:rPr lang="fa-IR" b="1" dirty="0" err="1">
                <a:cs typeface="B Nazanin" panose="00000400000000000000" pitchFamily="2" charset="-78"/>
              </a:rPr>
              <a:t>تمركز</a:t>
            </a:r>
            <a:r>
              <a:rPr lang="fa-IR" b="1" dirty="0">
                <a:cs typeface="B Nazanin" panose="00000400000000000000" pitchFamily="2" charset="-78"/>
              </a:rPr>
              <a:t>. </a:t>
            </a:r>
            <a:endParaRPr lang="en-US" b="1" dirty="0">
              <a:cs typeface="B Nazanin" panose="00000400000000000000" pitchFamily="2" charset="-78"/>
            </a:endParaRPr>
          </a:p>
          <a:p>
            <a:pPr algn="r"/>
            <a:endParaRPr lang="en-US" dirty="0"/>
          </a:p>
        </p:txBody>
      </p:sp>
    </p:spTree>
    <p:extLst>
      <p:ext uri="{BB962C8B-B14F-4D97-AF65-F5344CB8AC3E}">
        <p14:creationId xmlns:p14="http://schemas.microsoft.com/office/powerpoint/2010/main" val="38565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792088"/>
          </a:xfrm>
        </p:spPr>
        <p:txBody>
          <a:bodyPr>
            <a:normAutofit/>
          </a:bodyPr>
          <a:lstStyle/>
          <a:p>
            <a:pPr algn="r"/>
            <a:r>
              <a:rPr lang="fa-IR" sz="3600" b="1" dirty="0" err="1">
                <a:cs typeface="B Titr" panose="00000700000000000000" pitchFamily="2" charset="-78"/>
              </a:rPr>
              <a:t>مشكلات</a:t>
            </a:r>
            <a:r>
              <a:rPr lang="fa-IR" sz="3600" b="1" dirty="0">
                <a:cs typeface="B Titr" panose="00000700000000000000" pitchFamily="2" charset="-78"/>
              </a:rPr>
              <a:t> </a:t>
            </a:r>
            <a:r>
              <a:rPr lang="fa-IR" sz="3600" b="1" dirty="0" err="1">
                <a:cs typeface="B Titr" panose="00000700000000000000" pitchFamily="2" charset="-78"/>
              </a:rPr>
              <a:t>چشمي</a:t>
            </a:r>
            <a:r>
              <a:rPr lang="fa-IR" sz="3600" b="1" dirty="0">
                <a:cs typeface="B Titr" panose="00000700000000000000" pitchFamily="2" charset="-78"/>
              </a:rPr>
              <a:t> </a:t>
            </a:r>
            <a:endParaRPr lang="en-US" sz="3600" dirty="0">
              <a:cs typeface="B Titr" panose="00000700000000000000" pitchFamily="2" charset="-78"/>
            </a:endParaRPr>
          </a:p>
        </p:txBody>
      </p:sp>
      <p:sp>
        <p:nvSpPr>
          <p:cNvPr id="3" name="Content Placeholder 2"/>
          <p:cNvSpPr>
            <a:spLocks noGrp="1"/>
          </p:cNvSpPr>
          <p:nvPr>
            <p:ph idx="1"/>
          </p:nvPr>
        </p:nvSpPr>
        <p:spPr>
          <a:xfrm>
            <a:off x="457200" y="1628800"/>
            <a:ext cx="8229600" cy="4945736"/>
          </a:xfrm>
        </p:spPr>
        <p:txBody>
          <a:bodyPr/>
          <a:lstStyle/>
          <a:p>
            <a:pPr algn="r"/>
            <a:r>
              <a:rPr lang="fa-IR" b="1" dirty="0" err="1">
                <a:cs typeface="B Nazanin" panose="00000400000000000000" pitchFamily="2" charset="-78"/>
              </a:rPr>
              <a:t>ديابت</a:t>
            </a:r>
            <a:r>
              <a:rPr lang="fa-IR" b="1" dirty="0">
                <a:cs typeface="B Nazanin" panose="00000400000000000000" pitchFamily="2" charset="-78"/>
              </a:rPr>
              <a:t> به عروق صدمه </a:t>
            </a:r>
            <a:r>
              <a:rPr lang="fa-IR" b="1" dirty="0" err="1">
                <a:cs typeface="B Nazanin" panose="00000400000000000000" pitchFamily="2" charset="-78"/>
              </a:rPr>
              <a:t>مي‌زند</a:t>
            </a:r>
            <a:r>
              <a:rPr lang="fa-IR" b="1" dirty="0">
                <a:cs typeface="B Nazanin" panose="00000400000000000000" pitchFamily="2" charset="-78"/>
              </a:rPr>
              <a:t> و عروق </a:t>
            </a:r>
            <a:r>
              <a:rPr lang="fa-IR" b="1" dirty="0" err="1">
                <a:cs typeface="B Nazanin" panose="00000400000000000000" pitchFamily="2" charset="-78"/>
              </a:rPr>
              <a:t>چشمي</a:t>
            </a:r>
            <a:r>
              <a:rPr lang="fa-IR" b="1" dirty="0">
                <a:cs typeface="B Nazanin" panose="00000400000000000000" pitchFamily="2" charset="-78"/>
              </a:rPr>
              <a:t> هم از </a:t>
            </a:r>
            <a:r>
              <a:rPr lang="fa-IR" b="1" dirty="0" err="1">
                <a:cs typeface="B Nazanin" panose="00000400000000000000" pitchFamily="2" charset="-78"/>
              </a:rPr>
              <a:t>اين</a:t>
            </a:r>
            <a:r>
              <a:rPr lang="fa-IR" b="1" dirty="0">
                <a:cs typeface="B Nazanin" panose="00000400000000000000" pitchFamily="2" charset="-78"/>
              </a:rPr>
              <a:t> قاعده </a:t>
            </a:r>
            <a:r>
              <a:rPr lang="fa-IR" b="1" dirty="0" smtClean="0">
                <a:cs typeface="B Nazanin" panose="00000400000000000000" pitchFamily="2" charset="-78"/>
              </a:rPr>
              <a:t>مستثنی </a:t>
            </a:r>
            <a:r>
              <a:rPr lang="fa-IR" b="1" dirty="0" err="1" smtClean="0">
                <a:cs typeface="B Nazanin" panose="00000400000000000000" pitchFamily="2" charset="-78"/>
              </a:rPr>
              <a:t>نيستند</a:t>
            </a:r>
            <a:r>
              <a:rPr lang="fa-IR" b="1" dirty="0" smtClean="0">
                <a:cs typeface="B Nazanin" panose="00000400000000000000" pitchFamily="2" charset="-78"/>
              </a:rPr>
              <a:t>.</a:t>
            </a:r>
          </a:p>
          <a:p>
            <a:pPr algn="r"/>
            <a:r>
              <a:rPr lang="fa-IR" b="1" dirty="0" smtClean="0">
                <a:cs typeface="B Nazanin" panose="00000400000000000000" pitchFamily="2" charset="-78"/>
              </a:rPr>
              <a:t>آب ‌</a:t>
            </a:r>
            <a:r>
              <a:rPr lang="fa-IR" b="1" dirty="0" err="1" smtClean="0">
                <a:cs typeface="B Nazanin" panose="00000400000000000000" pitchFamily="2" charset="-78"/>
              </a:rPr>
              <a:t>سياه</a:t>
            </a:r>
            <a:r>
              <a:rPr lang="fa-IR" b="1" dirty="0" smtClean="0">
                <a:cs typeface="B Nazanin" panose="00000400000000000000" pitchFamily="2" charset="-78"/>
              </a:rPr>
              <a:t> </a:t>
            </a:r>
            <a:r>
              <a:rPr lang="fa-IR" b="1" dirty="0">
                <a:cs typeface="B Nazanin" panose="00000400000000000000" pitchFamily="2" charset="-78"/>
              </a:rPr>
              <a:t>( گلوکوم</a:t>
            </a:r>
            <a:r>
              <a:rPr lang="fa-IR" b="1" dirty="0" smtClean="0">
                <a:cs typeface="B Nazanin" panose="00000400000000000000" pitchFamily="2" charset="-78"/>
              </a:rPr>
              <a:t>)</a:t>
            </a:r>
          </a:p>
          <a:p>
            <a:pPr algn="r"/>
            <a:r>
              <a:rPr lang="fa-IR" b="1" dirty="0" err="1" smtClean="0">
                <a:cs typeface="B Nazanin" panose="00000400000000000000" pitchFamily="2" charset="-78"/>
              </a:rPr>
              <a:t>آب‌مرواريد</a:t>
            </a:r>
            <a:r>
              <a:rPr lang="fa-IR" b="1" dirty="0" smtClean="0">
                <a:cs typeface="B Nazanin" panose="00000400000000000000" pitchFamily="2" charset="-78"/>
              </a:rPr>
              <a:t> (</a:t>
            </a:r>
            <a:r>
              <a:rPr lang="fa-IR" b="1" dirty="0" err="1" smtClean="0">
                <a:cs typeface="B Nazanin" panose="00000400000000000000" pitchFamily="2" charset="-78"/>
              </a:rPr>
              <a:t>كدورت</a:t>
            </a:r>
            <a:r>
              <a:rPr lang="fa-IR" b="1" dirty="0" smtClean="0">
                <a:cs typeface="B Nazanin" panose="00000400000000000000" pitchFamily="2" charset="-78"/>
              </a:rPr>
              <a:t> </a:t>
            </a:r>
            <a:r>
              <a:rPr lang="fa-IR" b="1" dirty="0" err="1" smtClean="0">
                <a:cs typeface="B Nazanin" panose="00000400000000000000" pitchFamily="2" charset="-78"/>
              </a:rPr>
              <a:t>عدسي</a:t>
            </a:r>
            <a:r>
              <a:rPr lang="fa-IR" b="1" dirty="0">
                <a:cs typeface="B Nazanin" panose="00000400000000000000" pitchFamily="2" charset="-78"/>
              </a:rPr>
              <a:t>)</a:t>
            </a:r>
            <a:endParaRPr lang="fa-IR" b="1" dirty="0" smtClean="0">
              <a:cs typeface="B Nazanin" panose="00000400000000000000" pitchFamily="2" charset="-78"/>
            </a:endParaRPr>
          </a:p>
          <a:p>
            <a:pPr algn="r"/>
            <a:r>
              <a:rPr lang="fa-IR" b="1" dirty="0" smtClean="0">
                <a:cs typeface="B Nazanin" panose="00000400000000000000" pitchFamily="2" charset="-78"/>
              </a:rPr>
              <a:t> </a:t>
            </a:r>
            <a:r>
              <a:rPr lang="fa-IR" b="1" dirty="0">
                <a:cs typeface="B Nazanin" panose="00000400000000000000" pitchFamily="2" charset="-78"/>
              </a:rPr>
              <a:t>اختلالات عروقی شبکیه (</a:t>
            </a:r>
            <a:r>
              <a:rPr lang="fa-IR" b="1" dirty="0" err="1">
                <a:cs typeface="B Nazanin" panose="00000400000000000000" pitchFamily="2" charset="-78"/>
              </a:rPr>
              <a:t>رتینوپاتی</a:t>
            </a:r>
            <a:r>
              <a:rPr lang="fa-IR" b="1" dirty="0" smtClean="0">
                <a:cs typeface="B Nazanin" panose="00000400000000000000" pitchFamily="2" charset="-78"/>
              </a:rPr>
              <a:t>)</a:t>
            </a:r>
          </a:p>
          <a:p>
            <a:pPr algn="r"/>
            <a:r>
              <a:rPr lang="fa-IR" b="1" dirty="0" smtClean="0">
                <a:cs typeface="B Nazanin" panose="00000400000000000000" pitchFamily="2" charset="-78"/>
              </a:rPr>
              <a:t>خونریزی </a:t>
            </a:r>
            <a:r>
              <a:rPr lang="fa-IR" b="1" dirty="0">
                <a:cs typeface="B Nazanin" panose="00000400000000000000" pitchFamily="2" charset="-78"/>
              </a:rPr>
              <a:t>در شبکیه چشم </a:t>
            </a:r>
            <a:endParaRPr lang="fa-IR" b="1" dirty="0" smtClean="0">
              <a:cs typeface="B Nazanin" panose="00000400000000000000" pitchFamily="2" charset="-78"/>
            </a:endParaRPr>
          </a:p>
          <a:p>
            <a:pPr algn="r"/>
            <a:r>
              <a:rPr lang="fa-IR" b="1" dirty="0" smtClean="0">
                <a:cs typeface="B Nazanin" panose="00000400000000000000" pitchFamily="2" charset="-78"/>
              </a:rPr>
              <a:t> </a:t>
            </a:r>
            <a:r>
              <a:rPr lang="fa-IR" b="1" dirty="0">
                <a:cs typeface="B Nazanin" panose="00000400000000000000" pitchFamily="2" charset="-78"/>
              </a:rPr>
              <a:t>حتی کم بینایی و نابینایی</a:t>
            </a:r>
            <a:endParaRPr lang="en-US" b="1" dirty="0">
              <a:cs typeface="B Nazanin" panose="00000400000000000000" pitchFamily="2" charset="-78"/>
            </a:endParaRPr>
          </a:p>
        </p:txBody>
      </p:sp>
    </p:spTree>
    <p:extLst>
      <p:ext uri="{BB962C8B-B14F-4D97-AF65-F5344CB8AC3E}">
        <p14:creationId xmlns:p14="http://schemas.microsoft.com/office/powerpoint/2010/main" val="4552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992889" y="1880555"/>
            <a:ext cx="2859272" cy="2145978"/>
          </a:xfrm>
          <a:prstGeom prst="rect">
            <a:avLst/>
          </a:prstGeom>
        </p:spPr>
      </p:pic>
      <p:sp>
        <p:nvSpPr>
          <p:cNvPr id="4" name="Content Placeholder 3"/>
          <p:cNvSpPr>
            <a:spLocks noGrp="1"/>
          </p:cNvSpPr>
          <p:nvPr>
            <p:ph sz="half" idx="2"/>
          </p:nvPr>
        </p:nvSpPr>
        <p:spPr>
          <a:xfrm>
            <a:off x="4648200" y="1628800"/>
            <a:ext cx="4038600" cy="5146587"/>
          </a:xfrm>
        </p:spPr>
        <p:txBody>
          <a:bodyPr/>
          <a:lstStyle/>
          <a:p>
            <a:pPr algn="r"/>
            <a:r>
              <a:rPr lang="fa-IR" sz="2800" b="1" dirty="0" err="1">
                <a:cs typeface="B Nazanin" panose="00000400000000000000" pitchFamily="2" charset="-78"/>
              </a:rPr>
              <a:t>مشكلات</a:t>
            </a:r>
            <a:r>
              <a:rPr lang="fa-IR" sz="2800" b="1" dirty="0">
                <a:cs typeface="B Nazanin" panose="00000400000000000000" pitchFamily="2" charset="-78"/>
              </a:rPr>
              <a:t> </a:t>
            </a:r>
            <a:r>
              <a:rPr lang="fa-IR" sz="2800" b="1" dirty="0" smtClean="0">
                <a:cs typeface="B Nazanin" panose="00000400000000000000" pitchFamily="2" charset="-78"/>
              </a:rPr>
              <a:t>عروقی </a:t>
            </a:r>
            <a:r>
              <a:rPr lang="fa-IR" sz="2800" b="1" dirty="0">
                <a:cs typeface="B Nazanin" panose="00000400000000000000" pitchFamily="2" charset="-78"/>
              </a:rPr>
              <a:t>در پا </a:t>
            </a:r>
            <a:endParaRPr lang="fa-IR" sz="2800" b="1" dirty="0" smtClean="0">
              <a:cs typeface="B Nazanin" panose="00000400000000000000" pitchFamily="2" charset="-78"/>
            </a:endParaRPr>
          </a:p>
          <a:p>
            <a:pPr algn="r"/>
            <a:r>
              <a:rPr lang="fa-IR" sz="2800" b="1" dirty="0" err="1" smtClean="0">
                <a:cs typeface="B Nazanin" panose="00000400000000000000" pitchFamily="2" charset="-78"/>
              </a:rPr>
              <a:t>كاهش</a:t>
            </a:r>
            <a:r>
              <a:rPr lang="fa-IR" sz="2800" b="1" dirty="0" smtClean="0">
                <a:cs typeface="B Nazanin" panose="00000400000000000000" pitchFamily="2" charset="-78"/>
              </a:rPr>
              <a:t> عصبی و حسی </a:t>
            </a:r>
            <a:r>
              <a:rPr lang="fa-IR" sz="2800" b="1" dirty="0">
                <a:cs typeface="B Nazanin" panose="00000400000000000000" pitchFamily="2" charset="-78"/>
              </a:rPr>
              <a:t>در پا </a:t>
            </a:r>
            <a:endParaRPr lang="fa-IR" sz="2800" b="1" dirty="0" smtClean="0">
              <a:cs typeface="B Nazanin" panose="00000400000000000000" pitchFamily="2" charset="-78"/>
            </a:endParaRPr>
          </a:p>
          <a:p>
            <a:pPr algn="r"/>
            <a:r>
              <a:rPr lang="fa-IR" sz="2800" b="1" dirty="0" smtClean="0">
                <a:cs typeface="B Nazanin" panose="00000400000000000000" pitchFamily="2" charset="-78"/>
              </a:rPr>
              <a:t>در </a:t>
            </a:r>
            <a:r>
              <a:rPr lang="fa-IR" sz="2800" b="1" dirty="0" err="1" smtClean="0">
                <a:cs typeface="B Nazanin" panose="00000400000000000000" pitchFamily="2" charset="-78"/>
              </a:rPr>
              <a:t>معرص</a:t>
            </a:r>
            <a:r>
              <a:rPr lang="fa-IR" sz="2800" b="1" dirty="0" smtClean="0">
                <a:cs typeface="B Nazanin" panose="00000400000000000000" pitchFamily="2" charset="-78"/>
              </a:rPr>
              <a:t> آسیب قرار گرفتن</a:t>
            </a:r>
          </a:p>
          <a:p>
            <a:pPr algn="r"/>
            <a:r>
              <a:rPr lang="fa-IR" sz="2800" b="1" dirty="0" smtClean="0">
                <a:cs typeface="B Nazanin" panose="00000400000000000000" pitchFamily="2" charset="-78"/>
              </a:rPr>
              <a:t>تغییر شکل ظاهری پاها</a:t>
            </a:r>
          </a:p>
          <a:p>
            <a:pPr algn="r"/>
            <a:r>
              <a:rPr lang="fa-IR" sz="2800" b="1" dirty="0" err="1">
                <a:cs typeface="B Nazanin" panose="00000400000000000000" pitchFamily="2" charset="-78"/>
              </a:rPr>
              <a:t>خشك</a:t>
            </a:r>
            <a:r>
              <a:rPr lang="fa-IR" sz="2800" b="1" dirty="0">
                <a:cs typeface="B Nazanin" panose="00000400000000000000" pitchFamily="2" charset="-78"/>
              </a:rPr>
              <a:t> شدن و </a:t>
            </a:r>
            <a:r>
              <a:rPr lang="fa-IR" sz="2800" b="1" dirty="0" err="1">
                <a:cs typeface="B Nazanin" panose="00000400000000000000" pitchFamily="2" charset="-78"/>
              </a:rPr>
              <a:t>ترك‌خوردگي</a:t>
            </a:r>
            <a:r>
              <a:rPr lang="fa-IR" sz="2800" b="1" dirty="0">
                <a:cs typeface="B Nazanin" panose="00000400000000000000" pitchFamily="2" charset="-78"/>
              </a:rPr>
              <a:t> پوست پا </a:t>
            </a:r>
            <a:endParaRPr lang="fa-IR" sz="2800" b="1" dirty="0" smtClean="0">
              <a:cs typeface="B Nazanin" panose="00000400000000000000" pitchFamily="2" charset="-78"/>
            </a:endParaRPr>
          </a:p>
          <a:p>
            <a:pPr algn="r"/>
            <a:r>
              <a:rPr lang="fa-IR" sz="2800" b="1" dirty="0">
                <a:cs typeface="B Nazanin" panose="00000400000000000000" pitchFamily="2" charset="-78"/>
              </a:rPr>
              <a:t>بروز </a:t>
            </a:r>
            <a:r>
              <a:rPr lang="fa-IR" sz="2800" b="1" dirty="0" err="1">
                <a:cs typeface="B Nazanin" panose="00000400000000000000" pitchFamily="2" charset="-78"/>
              </a:rPr>
              <a:t>زخم‌ها</a:t>
            </a:r>
            <a:r>
              <a:rPr lang="fa-IR" sz="2800" b="1" dirty="0">
                <a:cs typeface="B Nazanin" panose="00000400000000000000" pitchFamily="2" charset="-78"/>
              </a:rPr>
              <a:t> </a:t>
            </a:r>
            <a:endParaRPr lang="fa-IR" sz="2800" b="1" dirty="0" smtClean="0">
              <a:cs typeface="B Nazanin" panose="00000400000000000000" pitchFamily="2" charset="-78"/>
            </a:endParaRPr>
          </a:p>
          <a:p>
            <a:pPr algn="r"/>
            <a:r>
              <a:rPr lang="fa-IR" sz="2800" b="1" dirty="0" err="1" smtClean="0">
                <a:cs typeface="B Nazanin" panose="00000400000000000000" pitchFamily="2" charset="-78"/>
              </a:rPr>
              <a:t>گانگرن</a:t>
            </a:r>
            <a:endParaRPr lang="fa-IR" sz="2800" b="1" dirty="0" smtClean="0">
              <a:cs typeface="B Nazanin" panose="00000400000000000000" pitchFamily="2" charset="-78"/>
            </a:endParaRPr>
          </a:p>
          <a:p>
            <a:pPr algn="r"/>
            <a:r>
              <a:rPr lang="fa-IR" sz="2800" b="1" dirty="0" smtClean="0">
                <a:cs typeface="B Nazanin" panose="00000400000000000000" pitchFamily="2" charset="-78"/>
              </a:rPr>
              <a:t>قطع اندام</a:t>
            </a:r>
            <a:endParaRPr lang="fa-IR" sz="2800" b="1" dirty="0">
              <a:cs typeface="B Nazanin" panose="00000400000000000000" pitchFamily="2" charset="-78"/>
            </a:endParaRPr>
          </a:p>
          <a:p>
            <a:pPr marL="109728" indent="0">
              <a:buNone/>
            </a:pPr>
            <a:endParaRPr lang="en-US" dirty="0"/>
          </a:p>
        </p:txBody>
      </p:sp>
      <p:sp>
        <p:nvSpPr>
          <p:cNvPr id="2" name="Title 1"/>
          <p:cNvSpPr>
            <a:spLocks noGrp="1"/>
          </p:cNvSpPr>
          <p:nvPr>
            <p:ph type="title"/>
          </p:nvPr>
        </p:nvSpPr>
        <p:spPr>
          <a:xfrm>
            <a:off x="533400" y="620688"/>
            <a:ext cx="8229600" cy="792088"/>
          </a:xfrm>
        </p:spPr>
        <p:txBody>
          <a:bodyPr>
            <a:normAutofit/>
          </a:bodyPr>
          <a:lstStyle/>
          <a:p>
            <a:pPr algn="r"/>
            <a:r>
              <a:rPr lang="fa-IR" sz="3600" dirty="0" err="1">
                <a:cs typeface="B Titr" panose="00000700000000000000" pitchFamily="2" charset="-78"/>
              </a:rPr>
              <a:t>مشكلات</a:t>
            </a:r>
            <a:r>
              <a:rPr lang="fa-IR" sz="3600" dirty="0">
                <a:cs typeface="B Titr" panose="00000700000000000000" pitchFamily="2" charset="-78"/>
              </a:rPr>
              <a:t> اندام </a:t>
            </a:r>
            <a:r>
              <a:rPr lang="fa-IR" sz="3600" dirty="0" err="1">
                <a:cs typeface="B Titr" panose="00000700000000000000" pitchFamily="2" charset="-78"/>
              </a:rPr>
              <a:t>تحتاني</a:t>
            </a:r>
            <a:endParaRPr lang="en-US" sz="3600" dirty="0">
              <a:cs typeface="B Titr" panose="00000700000000000000" pitchFamily="2" charset="-78"/>
            </a:endParaRPr>
          </a:p>
        </p:txBody>
      </p:sp>
    </p:spTree>
    <p:extLst>
      <p:ext uri="{BB962C8B-B14F-4D97-AF65-F5344CB8AC3E}">
        <p14:creationId xmlns:p14="http://schemas.microsoft.com/office/powerpoint/2010/main" val="27999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780928"/>
            <a:ext cx="5490606" cy="923330"/>
          </a:xfrm>
          <a:prstGeom prst="rect">
            <a:avLst/>
          </a:prstGeom>
        </p:spPr>
        <p:txBody>
          <a:bodyPr wrap="none">
            <a:spAutoFit/>
          </a:bodyPr>
          <a:lstStyle/>
          <a:p>
            <a:r>
              <a:rPr lang="fa-IR" sz="5400" dirty="0">
                <a:solidFill>
                  <a:schemeClr val="accent5">
                    <a:lumMod val="50000"/>
                  </a:schemeClr>
                </a:solidFill>
                <a:cs typeface="B Titr" panose="00000700000000000000" pitchFamily="2" charset="-78"/>
              </a:rPr>
              <a:t>مدیریت بیماری دیابت</a:t>
            </a:r>
            <a:endParaRPr lang="en-US" sz="5400" dirty="0">
              <a:solidFill>
                <a:schemeClr val="accent5">
                  <a:lumMod val="50000"/>
                </a:schemeClr>
              </a:solidFill>
              <a:cs typeface="B Titr" panose="00000700000000000000" pitchFamily="2" charset="-78"/>
            </a:endParaRPr>
          </a:p>
        </p:txBody>
      </p:sp>
    </p:spTree>
    <p:extLst>
      <p:ext uri="{BB962C8B-B14F-4D97-AF65-F5344CB8AC3E}">
        <p14:creationId xmlns:p14="http://schemas.microsoft.com/office/powerpoint/2010/main" val="392984074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20080"/>
          </a:xfrm>
        </p:spPr>
        <p:txBody>
          <a:bodyPr>
            <a:normAutofit/>
          </a:bodyPr>
          <a:lstStyle/>
          <a:p>
            <a:pPr algn="ctr"/>
            <a:r>
              <a:rPr lang="fa-IR" sz="3600" dirty="0">
                <a:cs typeface="B Titr" panose="00000700000000000000" pitchFamily="2" charset="-78"/>
              </a:rPr>
              <a:t>مدیریت بیماری دیابت</a:t>
            </a:r>
          </a:p>
        </p:txBody>
      </p:sp>
      <p:sp>
        <p:nvSpPr>
          <p:cNvPr id="3" name="Content Placeholder 2"/>
          <p:cNvSpPr>
            <a:spLocks noGrp="1"/>
          </p:cNvSpPr>
          <p:nvPr>
            <p:ph idx="1"/>
          </p:nvPr>
        </p:nvSpPr>
        <p:spPr>
          <a:xfrm>
            <a:off x="457200" y="1556792"/>
            <a:ext cx="8229600" cy="5017744"/>
          </a:xfrm>
        </p:spPr>
        <p:txBody>
          <a:bodyPr>
            <a:normAutofit/>
          </a:bodyPr>
          <a:lstStyle/>
          <a:p>
            <a:pPr algn="r"/>
            <a:r>
              <a:rPr lang="fa-IR" b="1" dirty="0">
                <a:cs typeface="B Nazanin" panose="00000400000000000000" pitchFamily="2" charset="-78"/>
              </a:rPr>
              <a:t>مدیریت انواع بیماری دیابت بر چند محور استوار </a:t>
            </a:r>
            <a:r>
              <a:rPr lang="fa-IR" b="1" dirty="0" smtClean="0">
                <a:cs typeface="B Nazanin" panose="00000400000000000000" pitchFamily="2" charset="-78"/>
              </a:rPr>
              <a:t>است:</a:t>
            </a:r>
          </a:p>
          <a:p>
            <a:pPr lvl="1" algn="r"/>
            <a:r>
              <a:rPr lang="fa-IR" sz="2800" b="1" dirty="0" smtClean="0">
                <a:solidFill>
                  <a:schemeClr val="accent5">
                    <a:lumMod val="50000"/>
                  </a:schemeClr>
                </a:solidFill>
                <a:cs typeface="B Nazanin" panose="00000400000000000000" pitchFamily="2" charset="-78"/>
              </a:rPr>
              <a:t>اصلاح </a:t>
            </a:r>
            <a:r>
              <a:rPr lang="fa-IR" sz="2800" b="1" dirty="0">
                <a:solidFill>
                  <a:schemeClr val="accent5">
                    <a:lumMod val="50000"/>
                  </a:schemeClr>
                </a:solidFill>
                <a:cs typeface="B Nazanin" panose="00000400000000000000" pitchFamily="2" charset="-78"/>
              </a:rPr>
              <a:t>روش زندگی </a:t>
            </a:r>
            <a:endParaRPr lang="fa-IR" sz="2800" b="1" dirty="0" smtClean="0">
              <a:solidFill>
                <a:schemeClr val="accent5">
                  <a:lumMod val="50000"/>
                </a:schemeClr>
              </a:solidFill>
              <a:cs typeface="B Nazanin" panose="00000400000000000000" pitchFamily="2" charset="-78"/>
            </a:endParaRPr>
          </a:p>
          <a:p>
            <a:pPr lvl="1" algn="r"/>
            <a:r>
              <a:rPr lang="fa-IR" sz="2800" b="1" dirty="0" smtClean="0">
                <a:solidFill>
                  <a:schemeClr val="accent5">
                    <a:lumMod val="50000"/>
                  </a:schemeClr>
                </a:solidFill>
                <a:cs typeface="B Nazanin" panose="00000400000000000000" pitchFamily="2" charset="-78"/>
              </a:rPr>
              <a:t>درمان </a:t>
            </a:r>
            <a:r>
              <a:rPr lang="fa-IR" sz="2800" b="1" dirty="0">
                <a:solidFill>
                  <a:schemeClr val="accent5">
                    <a:lumMod val="50000"/>
                  </a:schemeClr>
                </a:solidFill>
                <a:cs typeface="B Nazanin" panose="00000400000000000000" pitchFamily="2" charset="-78"/>
              </a:rPr>
              <a:t>های </a:t>
            </a:r>
            <a:r>
              <a:rPr lang="fa-IR" sz="2800" b="1" dirty="0" smtClean="0">
                <a:solidFill>
                  <a:schemeClr val="accent5">
                    <a:lumMod val="50000"/>
                  </a:schemeClr>
                </a:solidFill>
                <a:cs typeface="B Nazanin" panose="00000400000000000000" pitchFamily="2" charset="-78"/>
              </a:rPr>
              <a:t>دارویی</a:t>
            </a:r>
          </a:p>
          <a:p>
            <a:pPr marL="411480" lvl="1" indent="0" algn="r">
              <a:buNone/>
            </a:pPr>
            <a:endParaRPr lang="fa-IR" sz="2800" b="1" dirty="0" smtClean="0">
              <a:solidFill>
                <a:schemeClr val="tx1"/>
              </a:solidFill>
              <a:cs typeface="B Nazanin" panose="00000400000000000000" pitchFamily="2" charset="-78"/>
            </a:endParaRPr>
          </a:p>
          <a:p>
            <a:pPr algn="r"/>
            <a:r>
              <a:rPr lang="fa-IR" b="1" dirty="0" smtClean="0">
                <a:cs typeface="B Titr" panose="00000700000000000000" pitchFamily="2" charset="-78"/>
              </a:rPr>
              <a:t>تیم دیابت: </a:t>
            </a:r>
            <a:r>
              <a:rPr lang="fa-IR" b="1" dirty="0" smtClean="0">
                <a:cs typeface="B Nazanin" panose="00000400000000000000" pitchFamily="2" charset="-78"/>
              </a:rPr>
              <a:t>متشکل از پزشک، پرستار، مراقب سلامت و یا بهورز، کارشناس تغذیه و خود بیمار</a:t>
            </a:r>
          </a:p>
          <a:p>
            <a:pPr marL="109728" indent="0" algn="r">
              <a:buNone/>
            </a:pPr>
            <a:endParaRPr lang="fa-IR" b="1" dirty="0" smtClean="0">
              <a:cs typeface="B Nazanin" panose="00000400000000000000" pitchFamily="2" charset="-78"/>
            </a:endParaRPr>
          </a:p>
          <a:p>
            <a:pPr algn="r"/>
            <a:r>
              <a:rPr lang="fa-IR" b="1" dirty="0" err="1" smtClean="0">
                <a:cs typeface="B Titr" panose="00000700000000000000" pitchFamily="2" charset="-78"/>
              </a:rPr>
              <a:t>خودمراقبتی</a:t>
            </a:r>
            <a:r>
              <a:rPr lang="fa-IR" b="1" dirty="0" smtClean="0">
                <a:cs typeface="B Nazanin" panose="00000400000000000000" pitchFamily="2" charset="-78"/>
              </a:rPr>
              <a:t> </a:t>
            </a:r>
            <a:r>
              <a:rPr lang="fa-IR" b="1" dirty="0">
                <a:cs typeface="B Nazanin" panose="00000400000000000000" pitchFamily="2" charset="-78"/>
              </a:rPr>
              <a:t>یکی از محورهای مهم کنترل و پیشگیری از عوارض بیماری دیابت است.</a:t>
            </a:r>
            <a:endParaRPr lang="en-US" b="1" dirty="0">
              <a:cs typeface="B Nazanin" panose="00000400000000000000" pitchFamily="2" charset="-78"/>
            </a:endParaRPr>
          </a:p>
        </p:txBody>
      </p:sp>
    </p:spTree>
    <p:extLst>
      <p:ext uri="{BB962C8B-B14F-4D97-AF65-F5344CB8AC3E}">
        <p14:creationId xmlns:p14="http://schemas.microsoft.com/office/powerpoint/2010/main" val="179346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416824" cy="720080"/>
          </a:xfrm>
        </p:spPr>
        <p:txBody>
          <a:bodyPr>
            <a:normAutofit/>
          </a:bodyPr>
          <a:lstStyle/>
          <a:p>
            <a:pPr algn="justLow"/>
            <a:r>
              <a:rPr lang="fa-IR" sz="3600" dirty="0" smtClean="0">
                <a:cs typeface="B Titr" panose="00000700000000000000" pitchFamily="2" charset="-78"/>
              </a:rPr>
              <a:t>مدیریت بیماری دیابت بارداری</a:t>
            </a:r>
            <a:endParaRPr lang="en-US" sz="3600" dirty="0">
              <a:cs typeface="B Titr" panose="000007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467544" y="2420888"/>
            <a:ext cx="2977303" cy="2803134"/>
          </a:xfrm>
          <a:prstGeom prst="rect">
            <a:avLst/>
          </a:prstGeom>
        </p:spPr>
      </p:pic>
      <p:sp>
        <p:nvSpPr>
          <p:cNvPr id="3" name="Text Placeholder 2"/>
          <p:cNvSpPr>
            <a:spLocks noGrp="1"/>
          </p:cNvSpPr>
          <p:nvPr>
            <p:ph type="body" sz="half" idx="2"/>
          </p:nvPr>
        </p:nvSpPr>
        <p:spPr>
          <a:xfrm>
            <a:off x="3563888" y="1729619"/>
            <a:ext cx="4752528" cy="4617720"/>
          </a:xfrm>
        </p:spPr>
        <p:txBody>
          <a:bodyPr>
            <a:normAutofit lnSpcReduction="10000"/>
          </a:bodyPr>
          <a:lstStyle/>
          <a:p>
            <a:pPr marL="466344" indent="-457200" algn="justLow" rtl="1">
              <a:buFont typeface="Wingdings" panose="05000000000000000000" pitchFamily="2" charset="2"/>
              <a:buChar char="v"/>
            </a:pPr>
            <a:r>
              <a:rPr lang="fa-IR" sz="2800" b="1" dirty="0">
                <a:solidFill>
                  <a:schemeClr val="tx1"/>
                </a:solidFill>
                <a:cs typeface="B Nazanin" panose="00000400000000000000" pitchFamily="2" charset="-78"/>
              </a:rPr>
              <a:t>رژیم </a:t>
            </a:r>
            <a:r>
              <a:rPr lang="fa-IR" sz="2800" b="1" dirty="0" err="1">
                <a:solidFill>
                  <a:schemeClr val="tx1"/>
                </a:solidFill>
                <a:cs typeface="B Nazanin" panose="00000400000000000000" pitchFamily="2" charset="-78"/>
              </a:rPr>
              <a:t>غذايي</a:t>
            </a:r>
            <a:r>
              <a:rPr lang="fa-IR" sz="2800" b="1" dirty="0">
                <a:solidFill>
                  <a:schemeClr val="tx1"/>
                </a:solidFill>
                <a:cs typeface="B Nazanin" panose="00000400000000000000" pitchFamily="2" charset="-78"/>
              </a:rPr>
              <a:t> مناسب </a:t>
            </a:r>
          </a:p>
          <a:p>
            <a:pPr marL="466344" indent="-457200" algn="justLow" rtl="1">
              <a:buFont typeface="Wingdings" panose="05000000000000000000" pitchFamily="2" charset="2"/>
              <a:buChar char="v"/>
            </a:pPr>
            <a:r>
              <a:rPr lang="fa-IR" sz="2800" b="1" dirty="0" err="1">
                <a:solidFill>
                  <a:schemeClr val="tx1"/>
                </a:solidFill>
                <a:cs typeface="B Nazanin" panose="00000400000000000000" pitchFamily="2" charset="-78"/>
              </a:rPr>
              <a:t>فعاليت</a:t>
            </a:r>
            <a:r>
              <a:rPr lang="fa-IR" sz="2800" b="1" dirty="0">
                <a:solidFill>
                  <a:schemeClr val="tx1"/>
                </a:solidFill>
                <a:cs typeface="B Nazanin" panose="00000400000000000000" pitchFamily="2" charset="-78"/>
              </a:rPr>
              <a:t> </a:t>
            </a:r>
            <a:r>
              <a:rPr lang="fa-IR" sz="2800" b="1" dirty="0" err="1">
                <a:solidFill>
                  <a:schemeClr val="tx1"/>
                </a:solidFill>
                <a:cs typeface="B Nazanin" panose="00000400000000000000" pitchFamily="2" charset="-78"/>
              </a:rPr>
              <a:t>بدني</a:t>
            </a:r>
            <a:r>
              <a:rPr lang="fa-IR" sz="2800" b="1" dirty="0">
                <a:solidFill>
                  <a:schemeClr val="tx1"/>
                </a:solidFill>
                <a:cs typeface="B Nazanin" panose="00000400000000000000" pitchFamily="2" charset="-78"/>
              </a:rPr>
              <a:t> مناسب</a:t>
            </a:r>
          </a:p>
          <a:p>
            <a:pPr marL="466344" indent="-457200" algn="justLow" rtl="1">
              <a:buFont typeface="Wingdings" panose="05000000000000000000" pitchFamily="2" charset="2"/>
              <a:buChar char="v"/>
            </a:pPr>
            <a:r>
              <a:rPr lang="fa-IR" sz="2800" b="1" dirty="0" err="1">
                <a:solidFill>
                  <a:schemeClr val="tx1"/>
                </a:solidFill>
                <a:cs typeface="B Nazanin" panose="00000400000000000000" pitchFamily="2" charset="-78"/>
              </a:rPr>
              <a:t>انسولين</a:t>
            </a:r>
            <a:r>
              <a:rPr lang="fa-IR" sz="2800" b="1" dirty="0">
                <a:solidFill>
                  <a:schemeClr val="tx1"/>
                </a:solidFill>
                <a:cs typeface="B Nazanin" panose="00000400000000000000" pitchFamily="2" charset="-78"/>
              </a:rPr>
              <a:t> </a:t>
            </a:r>
            <a:r>
              <a:rPr lang="fa-IR" sz="2800" b="1" dirty="0" err="1">
                <a:solidFill>
                  <a:schemeClr val="tx1"/>
                </a:solidFill>
                <a:cs typeface="B Nazanin" panose="00000400000000000000" pitchFamily="2" charset="-78"/>
              </a:rPr>
              <a:t>درماني</a:t>
            </a:r>
            <a:r>
              <a:rPr lang="fa-IR" sz="2800" b="1" dirty="0">
                <a:solidFill>
                  <a:schemeClr val="tx1"/>
                </a:solidFill>
                <a:cs typeface="B Nazanin" panose="00000400000000000000" pitchFamily="2" charset="-78"/>
              </a:rPr>
              <a:t> </a:t>
            </a:r>
          </a:p>
          <a:p>
            <a:pPr marL="466344" indent="-457200" algn="justLow" rtl="1">
              <a:buFont typeface="Wingdings" panose="05000000000000000000" pitchFamily="2" charset="2"/>
              <a:buChar char="v"/>
            </a:pPr>
            <a:r>
              <a:rPr lang="fa-IR" sz="2800" b="1" dirty="0">
                <a:solidFill>
                  <a:schemeClr val="tx1"/>
                </a:solidFill>
                <a:cs typeface="B Nazanin" panose="00000400000000000000" pitchFamily="2" charset="-78"/>
              </a:rPr>
              <a:t>اندازه </a:t>
            </a:r>
            <a:r>
              <a:rPr lang="fa-IR" sz="2800" b="1" dirty="0" err="1">
                <a:solidFill>
                  <a:schemeClr val="tx1"/>
                </a:solidFill>
                <a:cs typeface="B Nazanin" panose="00000400000000000000" pitchFamily="2" charset="-78"/>
              </a:rPr>
              <a:t>گيري</a:t>
            </a:r>
            <a:r>
              <a:rPr lang="fa-IR" sz="2800" b="1" dirty="0">
                <a:solidFill>
                  <a:schemeClr val="tx1"/>
                </a:solidFill>
                <a:cs typeface="B Nazanin" panose="00000400000000000000" pitchFamily="2" charset="-78"/>
              </a:rPr>
              <a:t> قند خون در منزل با </a:t>
            </a:r>
            <a:r>
              <a:rPr lang="fa-IR" sz="2800" b="1" dirty="0" err="1">
                <a:solidFill>
                  <a:schemeClr val="tx1"/>
                </a:solidFill>
                <a:cs typeface="B Nazanin" panose="00000400000000000000" pitchFamily="2" charset="-78"/>
              </a:rPr>
              <a:t>گلوكومتر</a:t>
            </a:r>
            <a:r>
              <a:rPr lang="fa-IR" sz="2800" b="1" dirty="0">
                <a:solidFill>
                  <a:schemeClr val="tx1"/>
                </a:solidFill>
                <a:cs typeface="B Nazanin" panose="00000400000000000000" pitchFamily="2" charset="-78"/>
              </a:rPr>
              <a:t> </a:t>
            </a:r>
          </a:p>
          <a:p>
            <a:pPr marL="466344" indent="-457200" algn="justLow" rtl="1">
              <a:buFont typeface="Wingdings" panose="05000000000000000000" pitchFamily="2" charset="2"/>
              <a:buChar char="v"/>
            </a:pPr>
            <a:r>
              <a:rPr lang="fa-IR" sz="2800" dirty="0">
                <a:solidFill>
                  <a:schemeClr val="tx1"/>
                </a:solidFill>
                <a:cs typeface="B Nazanin" panose="00000400000000000000" pitchFamily="2" charset="-78"/>
              </a:rPr>
              <a:t>(قبل از صبحانه و 2 ساعت بعد از مصرف غذا در وعده </a:t>
            </a:r>
            <a:r>
              <a:rPr lang="fa-IR" sz="2800" dirty="0" err="1">
                <a:solidFill>
                  <a:schemeClr val="tx1"/>
                </a:solidFill>
                <a:cs typeface="B Nazanin" panose="00000400000000000000" pitchFamily="2" charset="-78"/>
              </a:rPr>
              <a:t>هاي</a:t>
            </a:r>
            <a:r>
              <a:rPr lang="fa-IR" sz="2800" dirty="0">
                <a:solidFill>
                  <a:schemeClr val="tx1"/>
                </a:solidFill>
                <a:cs typeface="B Nazanin" panose="00000400000000000000" pitchFamily="2" charset="-78"/>
              </a:rPr>
              <a:t> </a:t>
            </a:r>
            <a:r>
              <a:rPr lang="fa-IR" sz="2800" dirty="0" err="1">
                <a:solidFill>
                  <a:schemeClr val="tx1"/>
                </a:solidFill>
                <a:cs typeface="B Nazanin" panose="00000400000000000000" pitchFamily="2" charset="-78"/>
              </a:rPr>
              <a:t>اصلي</a:t>
            </a:r>
            <a:r>
              <a:rPr lang="fa-IR" sz="2800" dirty="0">
                <a:solidFill>
                  <a:schemeClr val="tx1"/>
                </a:solidFill>
                <a:cs typeface="B Nazanin" panose="00000400000000000000" pitchFamily="2" charset="-78"/>
              </a:rPr>
              <a:t> و در </a:t>
            </a:r>
            <a:r>
              <a:rPr lang="fa-IR" sz="2800" dirty="0" err="1">
                <a:solidFill>
                  <a:schemeClr val="tx1"/>
                </a:solidFill>
                <a:cs typeface="B Nazanin" panose="00000400000000000000" pitchFamily="2" charset="-78"/>
              </a:rPr>
              <a:t>بعضي</a:t>
            </a:r>
            <a:r>
              <a:rPr lang="fa-IR" sz="2800" dirty="0">
                <a:solidFill>
                  <a:schemeClr val="tx1"/>
                </a:solidFill>
                <a:cs typeface="B Nazanin" panose="00000400000000000000" pitchFamily="2" charset="-78"/>
              </a:rPr>
              <a:t> از موارد قبل از خواب )</a:t>
            </a:r>
          </a:p>
          <a:p>
            <a:pPr marL="466344" indent="-457200" algn="justLow" rtl="1">
              <a:buFont typeface="Wingdings" panose="05000000000000000000" pitchFamily="2" charset="2"/>
              <a:buChar char="v"/>
            </a:pPr>
            <a:r>
              <a:rPr lang="fa-IR" sz="2800" b="1" dirty="0">
                <a:solidFill>
                  <a:schemeClr val="tx1"/>
                </a:solidFill>
                <a:cs typeface="B Nazanin" panose="00000400000000000000" pitchFamily="2" charset="-78"/>
              </a:rPr>
              <a:t>بررسی سلامت جنین</a:t>
            </a:r>
          </a:p>
          <a:p>
            <a:pPr marL="466344" indent="-457200" algn="justLow" rtl="1">
              <a:buFont typeface="Wingdings" panose="05000000000000000000" pitchFamily="2" charset="2"/>
              <a:buChar char="v"/>
            </a:pPr>
            <a:r>
              <a:rPr lang="fa-IR" sz="2800" b="1" dirty="0">
                <a:cs typeface="B Nazanin" panose="00000400000000000000" pitchFamily="2" charset="-78"/>
              </a:rPr>
              <a:t>اندازه </a:t>
            </a:r>
            <a:r>
              <a:rPr lang="fa-IR" sz="2800" b="1" dirty="0" err="1">
                <a:cs typeface="B Nazanin" panose="00000400000000000000" pitchFamily="2" charset="-78"/>
              </a:rPr>
              <a:t>گيري</a:t>
            </a:r>
            <a:r>
              <a:rPr lang="fa-IR" sz="2800" b="1" dirty="0">
                <a:cs typeface="B Nazanin" panose="00000400000000000000" pitchFamily="2" charset="-78"/>
              </a:rPr>
              <a:t> </a:t>
            </a:r>
            <a:r>
              <a:rPr lang="fa-IR" sz="2800" b="1" dirty="0" err="1">
                <a:cs typeface="B Nazanin" panose="00000400000000000000" pitchFamily="2" charset="-78"/>
              </a:rPr>
              <a:t>فشارخون</a:t>
            </a:r>
            <a:r>
              <a:rPr lang="fa-IR" sz="2800" b="1" dirty="0">
                <a:cs typeface="B Nazanin" panose="00000400000000000000" pitchFamily="2" charset="-78"/>
              </a:rPr>
              <a:t> </a:t>
            </a:r>
          </a:p>
        </p:txBody>
      </p:sp>
    </p:spTree>
    <p:extLst>
      <p:ext uri="{BB962C8B-B14F-4D97-AF65-F5344CB8AC3E}">
        <p14:creationId xmlns:p14="http://schemas.microsoft.com/office/powerpoint/2010/main" val="5067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704" y="836712"/>
            <a:ext cx="6120680" cy="4680520"/>
          </a:xfrm>
        </p:spPr>
        <p:txBody>
          <a:bodyPr>
            <a:normAutofit/>
          </a:bodyPr>
          <a:lstStyle/>
          <a:p>
            <a:pPr algn="r"/>
            <a:r>
              <a:rPr lang="fa-IR" sz="2400" dirty="0" smtClean="0">
                <a:latin typeface="Tahoma" pitchFamily="34" charset="0"/>
                <a:cs typeface="B Nazanin" pitchFamily="2" charset="-78"/>
              </a:rPr>
              <a:t>)</a:t>
            </a:r>
            <a:r>
              <a:rPr lang="en-US" sz="2400" dirty="0" smtClean="0">
                <a:latin typeface="Tahoma" pitchFamily="34" charset="0"/>
                <a:cs typeface="B Nazanin" pitchFamily="2" charset="-78"/>
              </a:rPr>
              <a:t>Diabetes Mellitus </a:t>
            </a:r>
            <a:r>
              <a:rPr lang="ar-SA" sz="2400" b="1" dirty="0" smtClean="0">
                <a:latin typeface="Tahoma" pitchFamily="34" charset="0"/>
                <a:cs typeface="B Nazanin" pitchFamily="2" charset="-78"/>
              </a:rPr>
              <a:t>دیابت </a:t>
            </a:r>
            <a:r>
              <a:rPr lang="ar-SA" sz="2400" b="1" dirty="0">
                <a:latin typeface="Tahoma" pitchFamily="34" charset="0"/>
                <a:cs typeface="B Nazanin" pitchFamily="2" charset="-78"/>
              </a:rPr>
              <a:t>قندی</a:t>
            </a:r>
            <a:r>
              <a:rPr lang="ar-SA" sz="2400" dirty="0">
                <a:latin typeface="Tahoma" pitchFamily="34" charset="0"/>
                <a:cs typeface="B Nazanin" pitchFamily="2" charset="-78"/>
              </a:rPr>
              <a:t> </a:t>
            </a:r>
            <a:r>
              <a:rPr lang="ar-SA" sz="2400" dirty="0" smtClean="0">
                <a:latin typeface="Tahoma" pitchFamily="34" charset="0"/>
                <a:cs typeface="B Nazanin" pitchFamily="2" charset="-78"/>
              </a:rPr>
              <a:t>(</a:t>
            </a:r>
            <a:endParaRPr lang="fa-IR" sz="2400" dirty="0" smtClean="0">
              <a:latin typeface="Tahoma" pitchFamily="34" charset="0"/>
              <a:cs typeface="B Nazanin" pitchFamily="2" charset="-78"/>
            </a:endParaRPr>
          </a:p>
          <a:p>
            <a:pPr algn="r" rtl="1"/>
            <a:r>
              <a:rPr lang="ar-SA" sz="2400" dirty="0" smtClean="0">
                <a:latin typeface="Tahoma" pitchFamily="34" charset="0"/>
                <a:cs typeface="B Nazanin" pitchFamily="2" charset="-78"/>
              </a:rPr>
              <a:t> </a:t>
            </a:r>
            <a:r>
              <a:rPr lang="ar-SA" sz="2400" dirty="0">
                <a:latin typeface="Tahoma" pitchFamily="34" charset="0"/>
                <a:cs typeface="B Nazanin" pitchFamily="2" charset="-78"/>
              </a:rPr>
              <a:t>نوعی بیماری است که در اثر افزایش غلظت گلوکز خون که این افزایش گلوکز در اثر </a:t>
            </a:r>
            <a:r>
              <a:rPr lang="fa-IR" sz="2400" dirty="0" smtClean="0">
                <a:latin typeface="Tahoma" pitchFamily="34" charset="0"/>
                <a:cs typeface="B Nazanin" pitchFamily="2" charset="-78"/>
              </a:rPr>
              <a:t>:</a:t>
            </a:r>
          </a:p>
          <a:p>
            <a:pPr algn="r" rtl="1">
              <a:buFont typeface="Wingdings" pitchFamily="2" charset="2"/>
              <a:buChar char="Ø"/>
            </a:pPr>
            <a:r>
              <a:rPr lang="ar-SA" sz="2400" dirty="0" smtClean="0">
                <a:latin typeface="Tahoma" pitchFamily="34" charset="0"/>
                <a:cs typeface="B Nazanin" pitchFamily="2" charset="-78"/>
              </a:rPr>
              <a:t>نبود </a:t>
            </a:r>
            <a:r>
              <a:rPr lang="ar-SA" sz="2400" dirty="0">
                <a:latin typeface="Tahoma" pitchFamily="34" charset="0"/>
                <a:cs typeface="B Nazanin" pitchFamily="2" charset="-78"/>
              </a:rPr>
              <a:t>انسولین در خون یا نقصان گیرنده‌های انسولین در سلولهای جذب </a:t>
            </a:r>
            <a:r>
              <a:rPr lang="ar-SA" sz="2000" dirty="0">
                <a:latin typeface="Tahoma" pitchFamily="34" charset="0"/>
                <a:cs typeface="B Nazanin" pitchFamily="2" charset="-78"/>
              </a:rPr>
              <a:t>کننده</a:t>
            </a:r>
            <a:r>
              <a:rPr lang="ar-SA" sz="2400" dirty="0">
                <a:latin typeface="Tahoma" pitchFamily="34" charset="0"/>
                <a:cs typeface="B Nazanin" pitchFamily="2" charset="-78"/>
              </a:rPr>
              <a:t> گلوکز ، بوجود می‌آید. </a:t>
            </a:r>
            <a:endParaRPr lang="en-US" sz="2400" dirty="0" smtClean="0">
              <a:latin typeface="Tahoma" pitchFamily="34" charset="0"/>
              <a:cs typeface="B Nazanin" pitchFamily="2" charset="-78"/>
            </a:endParaRPr>
          </a:p>
          <a:p>
            <a:pPr algn="r"/>
            <a:r>
              <a:rPr lang="fa-IR" sz="2400" b="1" dirty="0" smtClean="0">
                <a:cs typeface="B Nazanin" panose="00000400000000000000" pitchFamily="2" charset="-78"/>
              </a:rPr>
              <a:t>و </a:t>
            </a:r>
            <a:r>
              <a:rPr lang="fa-IR" sz="2400" b="1" dirty="0">
                <a:cs typeface="B Nazanin" panose="00000400000000000000" pitchFamily="2" charset="-78"/>
              </a:rPr>
              <a:t>در نتيجه كار </a:t>
            </a:r>
            <a:r>
              <a:rPr lang="fa-IR" sz="2400" b="1" dirty="0" smtClean="0">
                <a:cs typeface="B Nazanin" panose="00000400000000000000" pitchFamily="2" charset="-78"/>
              </a:rPr>
              <a:t>سلول ها دچار </a:t>
            </a:r>
            <a:r>
              <a:rPr lang="fa-IR" sz="2400" b="1" dirty="0">
                <a:cs typeface="B Nazanin" panose="00000400000000000000" pitchFamily="2" charset="-78"/>
              </a:rPr>
              <a:t>اشكال </a:t>
            </a:r>
            <a:r>
              <a:rPr lang="fa-IR" sz="2400" b="1" dirty="0" smtClean="0">
                <a:cs typeface="B Nazanin" panose="00000400000000000000" pitchFamily="2" charset="-78"/>
              </a:rPr>
              <a:t>مي‌شود، قند </a:t>
            </a:r>
            <a:r>
              <a:rPr lang="fa-IR" sz="2400" b="1" dirty="0">
                <a:cs typeface="B Nazanin" panose="00000400000000000000" pitchFamily="2" charset="-78"/>
              </a:rPr>
              <a:t>خون بالا رفته </a:t>
            </a:r>
            <a:r>
              <a:rPr lang="fa-IR" sz="2400" b="1" dirty="0" smtClean="0">
                <a:cs typeface="B Nazanin" panose="00000400000000000000" pitchFamily="2" charset="-78"/>
              </a:rPr>
              <a:t>و قند </a:t>
            </a:r>
            <a:r>
              <a:rPr lang="fa-IR" sz="2400" b="1" dirty="0">
                <a:cs typeface="B Nazanin" panose="00000400000000000000" pitchFamily="2" charset="-78"/>
              </a:rPr>
              <a:t>خون بالا مي‌تواند </a:t>
            </a:r>
            <a:r>
              <a:rPr lang="fa-IR" sz="2400" b="1" dirty="0" smtClean="0">
                <a:cs typeface="B Nazanin" panose="00000400000000000000" pitchFamily="2" charset="-78"/>
              </a:rPr>
              <a:t>به </a:t>
            </a:r>
            <a:r>
              <a:rPr lang="fa-IR" sz="2400" b="1" dirty="0">
                <a:cs typeface="B Nazanin" panose="00000400000000000000" pitchFamily="2" charset="-78"/>
              </a:rPr>
              <a:t>سلول‌ها و بافت‌هاي بدن آسيب برساند.</a:t>
            </a:r>
          </a:p>
          <a:p>
            <a:pPr marL="109728" indent="0">
              <a:buNone/>
            </a:pPr>
            <a:endParaRPr lang="fa-IR" dirty="0">
              <a:cs typeface="B Nazanin" pitchFamily="2" charset="-78"/>
            </a:endParaRPr>
          </a:p>
        </p:txBody>
      </p:sp>
      <p:pic>
        <p:nvPicPr>
          <p:cNvPr id="5" name="Content Placeholder 4"/>
          <p:cNvPicPr>
            <a:picLocks noGrp="1" noChangeAspect="1"/>
          </p:cNvPicPr>
          <p:nvPr>
            <p:ph sz="half" idx="2"/>
          </p:nvPr>
        </p:nvPicPr>
        <p:blipFill>
          <a:blip r:embed="rId2"/>
          <a:stretch>
            <a:fillRect/>
          </a:stretch>
        </p:blipFill>
        <p:spPr>
          <a:xfrm>
            <a:off x="6156176" y="1628800"/>
            <a:ext cx="2731245" cy="2895851"/>
          </a:xfrm>
          <a:prstGeom prst="rect">
            <a:avLst/>
          </a:prstGeom>
        </p:spPr>
      </p:pic>
      <p:sp>
        <p:nvSpPr>
          <p:cNvPr id="2" name="Title 1"/>
          <p:cNvSpPr>
            <a:spLocks noGrp="1"/>
          </p:cNvSpPr>
          <p:nvPr>
            <p:ph type="title"/>
          </p:nvPr>
        </p:nvSpPr>
        <p:spPr>
          <a:xfrm>
            <a:off x="2987824" y="260648"/>
            <a:ext cx="5698976" cy="576064"/>
          </a:xfrm>
        </p:spPr>
        <p:txBody>
          <a:bodyPr/>
          <a:lstStyle/>
          <a:p>
            <a:pPr algn="r"/>
            <a:r>
              <a:rPr lang="fa-IR" b="1" dirty="0" err="1">
                <a:cs typeface="B Titr" panose="00000700000000000000" pitchFamily="2" charset="-78"/>
              </a:rPr>
              <a:t>بيماري</a:t>
            </a:r>
            <a:r>
              <a:rPr lang="fa-IR" b="1" dirty="0">
                <a:cs typeface="B Titr" panose="00000700000000000000" pitchFamily="2" charset="-78"/>
              </a:rPr>
              <a:t> </a:t>
            </a:r>
            <a:r>
              <a:rPr lang="fa-IR" b="1" dirty="0" err="1">
                <a:cs typeface="B Titr" panose="00000700000000000000" pitchFamily="2" charset="-78"/>
              </a:rPr>
              <a:t>ديابت</a:t>
            </a:r>
            <a:r>
              <a:rPr lang="fa-IR" b="1" dirty="0">
                <a:cs typeface="B Titr" panose="00000700000000000000" pitchFamily="2" charset="-78"/>
              </a:rPr>
              <a:t> </a:t>
            </a:r>
            <a:r>
              <a:rPr lang="fa-IR" b="1" dirty="0" err="1">
                <a:cs typeface="B Titr" panose="00000700000000000000" pitchFamily="2" charset="-78"/>
              </a:rPr>
              <a:t>چيست</a:t>
            </a:r>
            <a:r>
              <a:rPr lang="fa-IR" b="1" dirty="0">
                <a:cs typeface="B Titr" panose="00000700000000000000" pitchFamily="2" charset="-78"/>
              </a:rPr>
              <a:t>؟</a:t>
            </a:r>
            <a:endParaRPr lang="en-US" dirty="0"/>
          </a:p>
        </p:txBody>
      </p:sp>
    </p:spTree>
    <p:extLst>
      <p:ext uri="{BB962C8B-B14F-4D97-AF65-F5344CB8AC3E}">
        <p14:creationId xmlns:p14="http://schemas.microsoft.com/office/powerpoint/2010/main" val="245248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66" y="620688"/>
            <a:ext cx="8229600" cy="648072"/>
          </a:xfrm>
        </p:spPr>
        <p:txBody>
          <a:bodyPr>
            <a:normAutofit/>
          </a:bodyPr>
          <a:lstStyle/>
          <a:p>
            <a:pPr algn="ctr"/>
            <a:r>
              <a:rPr lang="fa-IR" sz="3600" dirty="0" err="1">
                <a:cs typeface="B Titr" panose="00000700000000000000" pitchFamily="2" charset="-78"/>
              </a:rPr>
              <a:t>مديريت</a:t>
            </a:r>
            <a:r>
              <a:rPr lang="fa-IR" sz="3600" dirty="0">
                <a:cs typeface="B Titr" panose="00000700000000000000" pitchFamily="2" charset="-78"/>
              </a:rPr>
              <a:t> </a:t>
            </a:r>
            <a:r>
              <a:rPr lang="fa-IR" sz="3600" dirty="0" err="1">
                <a:cs typeface="B Titr" panose="00000700000000000000" pitchFamily="2" charset="-78"/>
              </a:rPr>
              <a:t>ديابت</a:t>
            </a:r>
            <a:r>
              <a:rPr lang="fa-IR" sz="3600" dirty="0">
                <a:cs typeface="B Titr" panose="00000700000000000000" pitchFamily="2" charset="-78"/>
              </a:rPr>
              <a:t> </a:t>
            </a:r>
            <a:r>
              <a:rPr lang="fa-IR" sz="3600" dirty="0" err="1" smtClean="0">
                <a:cs typeface="B Titr" panose="00000700000000000000" pitchFamily="2" charset="-78"/>
              </a:rPr>
              <a:t>بارداري</a:t>
            </a:r>
            <a:r>
              <a:rPr lang="fa-IR" sz="3600" dirty="0" smtClean="0">
                <a:cs typeface="B Titr" panose="00000700000000000000" pitchFamily="2" charset="-78"/>
              </a:rPr>
              <a:t> ...</a:t>
            </a:r>
            <a:endParaRPr lang="en-US" sz="3600" dirty="0">
              <a:cs typeface="B Titr" panose="00000700000000000000" pitchFamily="2" charset="-78"/>
            </a:endParaRPr>
          </a:p>
        </p:txBody>
      </p:sp>
      <p:sp>
        <p:nvSpPr>
          <p:cNvPr id="3" name="Content Placeholder 2"/>
          <p:cNvSpPr>
            <a:spLocks noGrp="1"/>
          </p:cNvSpPr>
          <p:nvPr>
            <p:ph idx="1"/>
          </p:nvPr>
        </p:nvSpPr>
        <p:spPr>
          <a:xfrm>
            <a:off x="457200" y="1556792"/>
            <a:ext cx="8229600" cy="5017744"/>
          </a:xfrm>
        </p:spPr>
        <p:txBody>
          <a:bodyPr>
            <a:normAutofit/>
          </a:bodyPr>
          <a:lstStyle/>
          <a:p>
            <a:pPr lvl="0" algn="r" rtl="1"/>
            <a:r>
              <a:rPr lang="fa-IR" b="1" dirty="0" smtClean="0">
                <a:cs typeface="B Nazanin" panose="00000400000000000000" pitchFamily="2" charset="-78"/>
              </a:rPr>
              <a:t>موارد زیر برای زن </a:t>
            </a:r>
            <a:r>
              <a:rPr lang="fa-IR" b="1" dirty="0">
                <a:cs typeface="B Nazanin" panose="00000400000000000000" pitchFamily="2" charset="-78"/>
              </a:rPr>
              <a:t>مبتلا به </a:t>
            </a:r>
            <a:r>
              <a:rPr lang="fa-IR" b="1" dirty="0" err="1">
                <a:cs typeface="B Nazanin" panose="00000400000000000000" pitchFamily="2" charset="-78"/>
              </a:rPr>
              <a:t>ديابت</a:t>
            </a:r>
            <a:r>
              <a:rPr lang="fa-IR" b="1" dirty="0">
                <a:cs typeface="B Nazanin" panose="00000400000000000000" pitchFamily="2" charset="-78"/>
              </a:rPr>
              <a:t> </a:t>
            </a:r>
            <a:r>
              <a:rPr lang="fa-IR" b="1" dirty="0" err="1">
                <a:cs typeface="B Nazanin" panose="00000400000000000000" pitchFamily="2" charset="-78"/>
              </a:rPr>
              <a:t>بارداري</a:t>
            </a:r>
            <a:r>
              <a:rPr lang="fa-IR" b="1" dirty="0">
                <a:cs typeface="B Nazanin" panose="00000400000000000000" pitchFamily="2" charset="-78"/>
              </a:rPr>
              <a:t> </a:t>
            </a:r>
            <a:r>
              <a:rPr lang="fa-IR" b="1" dirty="0" smtClean="0">
                <a:cs typeface="B Nazanin" panose="00000400000000000000" pitchFamily="2" charset="-78"/>
              </a:rPr>
              <a:t>اورژانس است:</a:t>
            </a:r>
            <a:endParaRPr lang="en-US" b="1" dirty="0">
              <a:cs typeface="B Nazanin" panose="00000400000000000000" pitchFamily="2" charset="-78"/>
            </a:endParaRPr>
          </a:p>
          <a:p>
            <a:pPr lvl="1" algn="r" rtl="1"/>
            <a:r>
              <a:rPr lang="fa-IR" sz="2200" b="1" dirty="0" err="1">
                <a:solidFill>
                  <a:schemeClr val="accent5">
                    <a:lumMod val="75000"/>
                  </a:schemeClr>
                </a:solidFill>
                <a:cs typeface="B Nazanin" panose="00000400000000000000" pitchFamily="2" charset="-78"/>
              </a:rPr>
              <a:t>كم</a:t>
            </a:r>
            <a:r>
              <a:rPr lang="fa-IR" sz="2200" b="1" dirty="0">
                <a:solidFill>
                  <a:schemeClr val="accent5">
                    <a:lumMod val="75000"/>
                  </a:schemeClr>
                </a:solidFill>
                <a:cs typeface="B Nazanin" panose="00000400000000000000" pitchFamily="2" charset="-78"/>
              </a:rPr>
              <a:t> شدن </a:t>
            </a:r>
            <a:r>
              <a:rPr lang="fa-IR" sz="2200" b="1" dirty="0" err="1">
                <a:solidFill>
                  <a:schemeClr val="accent5">
                    <a:lumMod val="75000"/>
                  </a:schemeClr>
                </a:solidFill>
                <a:cs typeface="B Nazanin" panose="00000400000000000000" pitchFamily="2" charset="-78"/>
              </a:rPr>
              <a:t>تحرك</a:t>
            </a:r>
            <a:r>
              <a:rPr lang="fa-IR" sz="2200" b="1" dirty="0">
                <a:solidFill>
                  <a:schemeClr val="accent5">
                    <a:lumMod val="75000"/>
                  </a:schemeClr>
                </a:solidFill>
                <a:cs typeface="B Nazanin" panose="00000400000000000000" pitchFamily="2" charset="-78"/>
              </a:rPr>
              <a:t> و </a:t>
            </a:r>
            <a:r>
              <a:rPr lang="fa-IR" sz="2200" b="1" dirty="0" err="1">
                <a:solidFill>
                  <a:schemeClr val="accent5">
                    <a:lumMod val="75000"/>
                  </a:schemeClr>
                </a:solidFill>
                <a:cs typeface="B Nazanin" panose="00000400000000000000" pitchFamily="2" charset="-78"/>
              </a:rPr>
              <a:t>يا</a:t>
            </a:r>
            <a:r>
              <a:rPr lang="fa-IR" sz="2200" b="1" dirty="0">
                <a:solidFill>
                  <a:schemeClr val="accent5">
                    <a:lumMod val="75000"/>
                  </a:schemeClr>
                </a:solidFill>
                <a:cs typeface="B Nazanin" panose="00000400000000000000" pitchFamily="2" charset="-78"/>
              </a:rPr>
              <a:t> عدم </a:t>
            </a:r>
            <a:r>
              <a:rPr lang="fa-IR" sz="2200" b="1" dirty="0" err="1">
                <a:solidFill>
                  <a:schemeClr val="accent5">
                    <a:lumMod val="75000"/>
                  </a:schemeClr>
                </a:solidFill>
                <a:cs typeface="B Nazanin" panose="00000400000000000000" pitchFamily="2" charset="-78"/>
              </a:rPr>
              <a:t>تحرك</a:t>
            </a:r>
            <a:r>
              <a:rPr lang="fa-IR" sz="2200" b="1" dirty="0">
                <a:solidFill>
                  <a:schemeClr val="accent5">
                    <a:lumMod val="75000"/>
                  </a:schemeClr>
                </a:solidFill>
                <a:cs typeface="B Nazanin" panose="00000400000000000000" pitchFamily="2" charset="-78"/>
              </a:rPr>
              <a:t> </a:t>
            </a:r>
            <a:r>
              <a:rPr lang="fa-IR" sz="2200" b="1" dirty="0" err="1">
                <a:solidFill>
                  <a:schemeClr val="accent5">
                    <a:lumMod val="75000"/>
                  </a:schemeClr>
                </a:solidFill>
                <a:cs typeface="B Nazanin" panose="00000400000000000000" pitchFamily="2" charset="-78"/>
              </a:rPr>
              <a:t>جنين</a:t>
            </a:r>
            <a:r>
              <a:rPr lang="fa-IR" sz="2200" b="1" dirty="0">
                <a:solidFill>
                  <a:schemeClr val="accent5">
                    <a:lumMod val="75000"/>
                  </a:schemeClr>
                </a:solidFill>
                <a:cs typeface="B Nazanin" panose="00000400000000000000" pitchFamily="2" charset="-78"/>
              </a:rPr>
              <a:t> </a:t>
            </a:r>
            <a:endParaRPr lang="en-US" sz="2200" b="1" dirty="0">
              <a:solidFill>
                <a:schemeClr val="accent5">
                  <a:lumMod val="75000"/>
                </a:schemeClr>
              </a:solidFill>
              <a:cs typeface="B Nazanin" panose="00000400000000000000" pitchFamily="2" charset="-78"/>
            </a:endParaRPr>
          </a:p>
          <a:p>
            <a:pPr lvl="1" algn="r" rtl="1"/>
            <a:r>
              <a:rPr lang="fa-IR" sz="2200" b="1" dirty="0">
                <a:solidFill>
                  <a:schemeClr val="accent5">
                    <a:lumMod val="75000"/>
                  </a:schemeClr>
                </a:solidFill>
                <a:cs typeface="B Nazanin" panose="00000400000000000000" pitchFamily="2" charset="-78"/>
              </a:rPr>
              <a:t>اختلال </a:t>
            </a:r>
            <a:r>
              <a:rPr lang="fa-IR" sz="2200" b="1" dirty="0" err="1">
                <a:solidFill>
                  <a:schemeClr val="accent5">
                    <a:lumMod val="75000"/>
                  </a:schemeClr>
                </a:solidFill>
                <a:cs typeface="B Nazanin" panose="00000400000000000000" pitchFamily="2" charset="-78"/>
              </a:rPr>
              <a:t>ديد</a:t>
            </a:r>
            <a:endParaRPr lang="en-US" sz="2200" b="1" dirty="0">
              <a:solidFill>
                <a:schemeClr val="accent5">
                  <a:lumMod val="75000"/>
                </a:schemeClr>
              </a:solidFill>
              <a:cs typeface="B Nazanin" panose="00000400000000000000" pitchFamily="2" charset="-78"/>
            </a:endParaRPr>
          </a:p>
          <a:p>
            <a:pPr lvl="1" algn="r" rtl="1"/>
            <a:r>
              <a:rPr lang="fa-IR" sz="2200" b="1" dirty="0" err="1">
                <a:solidFill>
                  <a:schemeClr val="accent5">
                    <a:lumMod val="75000"/>
                  </a:schemeClr>
                </a:solidFill>
                <a:cs typeface="B Nazanin" panose="00000400000000000000" pitchFamily="2" charset="-78"/>
              </a:rPr>
              <a:t>تشنگي</a:t>
            </a:r>
            <a:r>
              <a:rPr lang="fa-IR" sz="2200" b="1" dirty="0">
                <a:solidFill>
                  <a:schemeClr val="accent5">
                    <a:lumMod val="75000"/>
                  </a:schemeClr>
                </a:solidFill>
                <a:cs typeface="B Nazanin" panose="00000400000000000000" pitchFamily="2" charset="-78"/>
              </a:rPr>
              <a:t> </a:t>
            </a:r>
            <a:r>
              <a:rPr lang="fa-IR" sz="2200" b="1" dirty="0" err="1">
                <a:solidFill>
                  <a:schemeClr val="accent5">
                    <a:lumMod val="75000"/>
                  </a:schemeClr>
                </a:solidFill>
                <a:cs typeface="B Nazanin" panose="00000400000000000000" pitchFamily="2" charset="-78"/>
              </a:rPr>
              <a:t>بيش</a:t>
            </a:r>
            <a:r>
              <a:rPr lang="fa-IR" sz="2200" b="1" dirty="0">
                <a:solidFill>
                  <a:schemeClr val="accent5">
                    <a:lumMod val="75000"/>
                  </a:schemeClr>
                </a:solidFill>
                <a:cs typeface="B Nazanin" panose="00000400000000000000" pitchFamily="2" charset="-78"/>
              </a:rPr>
              <a:t> از حد</a:t>
            </a:r>
            <a:endParaRPr lang="en-US" sz="2200" b="1" dirty="0">
              <a:solidFill>
                <a:schemeClr val="accent5">
                  <a:lumMod val="75000"/>
                </a:schemeClr>
              </a:solidFill>
              <a:cs typeface="B Nazanin" panose="00000400000000000000" pitchFamily="2" charset="-78"/>
            </a:endParaRPr>
          </a:p>
          <a:p>
            <a:pPr lvl="1" algn="r" rtl="1"/>
            <a:r>
              <a:rPr lang="fa-IR" sz="2200" b="1" dirty="0">
                <a:solidFill>
                  <a:schemeClr val="accent5">
                    <a:lumMod val="75000"/>
                  </a:schemeClr>
                </a:solidFill>
                <a:cs typeface="B Nazanin" panose="00000400000000000000" pitchFamily="2" charset="-78"/>
              </a:rPr>
              <a:t>تهوع و استفراغ</a:t>
            </a:r>
            <a:endParaRPr lang="en-US" sz="2200" b="1" dirty="0">
              <a:solidFill>
                <a:schemeClr val="accent5">
                  <a:lumMod val="75000"/>
                </a:schemeClr>
              </a:solidFill>
              <a:cs typeface="B Nazanin" panose="00000400000000000000" pitchFamily="2" charset="-78"/>
            </a:endParaRPr>
          </a:p>
          <a:p>
            <a:pPr lvl="1" algn="r" rtl="1"/>
            <a:r>
              <a:rPr lang="fa-IR" sz="2200" b="1" dirty="0">
                <a:solidFill>
                  <a:schemeClr val="accent5">
                    <a:lumMod val="75000"/>
                  </a:schemeClr>
                </a:solidFill>
                <a:cs typeface="B Nazanin" panose="00000400000000000000" pitchFamily="2" charset="-78"/>
              </a:rPr>
              <a:t>هرگونه آب </a:t>
            </a:r>
            <a:r>
              <a:rPr lang="fa-IR" sz="2200" b="1" dirty="0" err="1">
                <a:solidFill>
                  <a:schemeClr val="accent5">
                    <a:lumMod val="75000"/>
                  </a:schemeClr>
                </a:solidFill>
                <a:cs typeface="B Nazanin" panose="00000400000000000000" pitchFamily="2" charset="-78"/>
              </a:rPr>
              <a:t>ريزش</a:t>
            </a:r>
            <a:r>
              <a:rPr lang="fa-IR" sz="2200" b="1" dirty="0">
                <a:solidFill>
                  <a:schemeClr val="accent5">
                    <a:lumMod val="75000"/>
                  </a:schemeClr>
                </a:solidFill>
                <a:cs typeface="B Nazanin" panose="00000400000000000000" pitchFamily="2" charset="-78"/>
              </a:rPr>
              <a:t>، </a:t>
            </a:r>
            <a:r>
              <a:rPr lang="fa-IR" sz="2200" b="1" dirty="0" err="1">
                <a:solidFill>
                  <a:schemeClr val="accent5">
                    <a:lumMod val="75000"/>
                  </a:schemeClr>
                </a:solidFill>
                <a:cs typeface="B Nazanin" panose="00000400000000000000" pitchFamily="2" charset="-78"/>
              </a:rPr>
              <a:t>لكه</a:t>
            </a:r>
            <a:r>
              <a:rPr lang="fa-IR" sz="2200" b="1" dirty="0">
                <a:solidFill>
                  <a:schemeClr val="accent5">
                    <a:lumMod val="75000"/>
                  </a:schemeClr>
                </a:solidFill>
                <a:cs typeface="B Nazanin" panose="00000400000000000000" pitchFamily="2" charset="-78"/>
              </a:rPr>
              <a:t> </a:t>
            </a:r>
            <a:r>
              <a:rPr lang="fa-IR" sz="2200" b="1" dirty="0" err="1">
                <a:solidFill>
                  <a:schemeClr val="accent5">
                    <a:lumMod val="75000"/>
                  </a:schemeClr>
                </a:solidFill>
                <a:cs typeface="B Nazanin" panose="00000400000000000000" pitchFamily="2" charset="-78"/>
              </a:rPr>
              <a:t>بيني</a:t>
            </a:r>
            <a:r>
              <a:rPr lang="fa-IR" sz="2200" b="1" dirty="0">
                <a:solidFill>
                  <a:schemeClr val="accent5">
                    <a:lumMod val="75000"/>
                  </a:schemeClr>
                </a:solidFill>
                <a:cs typeface="B Nazanin" panose="00000400000000000000" pitchFamily="2" charset="-78"/>
              </a:rPr>
              <a:t> و </a:t>
            </a:r>
            <a:r>
              <a:rPr lang="fa-IR" sz="2200" b="1" dirty="0" err="1">
                <a:solidFill>
                  <a:schemeClr val="accent5">
                    <a:lumMod val="75000"/>
                  </a:schemeClr>
                </a:solidFill>
                <a:cs typeface="B Nazanin" panose="00000400000000000000" pitchFamily="2" charset="-78"/>
              </a:rPr>
              <a:t>خونريزي</a:t>
            </a:r>
            <a:r>
              <a:rPr lang="fa-IR" sz="2200" b="1" dirty="0">
                <a:solidFill>
                  <a:schemeClr val="accent5">
                    <a:lumMod val="75000"/>
                  </a:schemeClr>
                </a:solidFill>
                <a:cs typeface="B Nazanin" panose="00000400000000000000" pitchFamily="2" charset="-78"/>
              </a:rPr>
              <a:t> </a:t>
            </a:r>
            <a:r>
              <a:rPr lang="fa-IR" sz="2200" b="1" dirty="0" err="1">
                <a:solidFill>
                  <a:schemeClr val="accent5">
                    <a:lumMod val="75000"/>
                  </a:schemeClr>
                </a:solidFill>
                <a:cs typeface="B Nazanin" panose="00000400000000000000" pitchFamily="2" charset="-78"/>
              </a:rPr>
              <a:t>واژينال</a:t>
            </a:r>
            <a:endParaRPr lang="en-US" sz="2200" b="1" dirty="0">
              <a:solidFill>
                <a:schemeClr val="accent5">
                  <a:lumMod val="75000"/>
                </a:schemeClr>
              </a:solidFill>
              <a:cs typeface="B Nazanin" panose="00000400000000000000" pitchFamily="2" charset="-78"/>
            </a:endParaRPr>
          </a:p>
          <a:p>
            <a:pPr lvl="0" algn="r" rtl="1"/>
            <a:r>
              <a:rPr lang="fa-IR" b="1" dirty="0" err="1">
                <a:cs typeface="B Nazanin" panose="00000400000000000000" pitchFamily="2" charset="-78"/>
              </a:rPr>
              <a:t>اين</a:t>
            </a:r>
            <a:r>
              <a:rPr lang="fa-IR" b="1" dirty="0">
                <a:cs typeface="B Nazanin" panose="00000400000000000000" pitchFamily="2" charset="-78"/>
              </a:rPr>
              <a:t>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بايد</a:t>
            </a:r>
            <a:r>
              <a:rPr lang="fa-IR" b="1" dirty="0">
                <a:cs typeface="B Nazanin" panose="00000400000000000000" pitchFamily="2" charset="-78"/>
              </a:rPr>
              <a:t> 6 هفته پس از </a:t>
            </a:r>
            <a:r>
              <a:rPr lang="fa-IR" b="1" dirty="0" err="1">
                <a:cs typeface="B Nazanin" panose="00000400000000000000" pitchFamily="2" charset="-78"/>
              </a:rPr>
              <a:t>زايمان</a:t>
            </a:r>
            <a:r>
              <a:rPr lang="fa-IR" b="1" dirty="0">
                <a:cs typeface="B Nazanin" panose="00000400000000000000" pitchFamily="2" charset="-78"/>
              </a:rPr>
              <a:t> </a:t>
            </a:r>
            <a:r>
              <a:rPr lang="fa-IR" dirty="0">
                <a:cs typeface="B Nazanin" panose="00000400000000000000" pitchFamily="2" charset="-78"/>
              </a:rPr>
              <a:t>(</a:t>
            </a:r>
            <a:r>
              <a:rPr lang="fa-IR" dirty="0" err="1">
                <a:cs typeface="B Nazanin" panose="00000400000000000000" pitchFamily="2" charset="-78"/>
              </a:rPr>
              <a:t>درآمدن</a:t>
            </a:r>
            <a:r>
              <a:rPr lang="fa-IR" dirty="0">
                <a:cs typeface="B Nazanin" panose="00000400000000000000" pitchFamily="2" charset="-78"/>
              </a:rPr>
              <a:t> از چله) </a:t>
            </a:r>
            <a:r>
              <a:rPr lang="fa-IR" b="1" dirty="0">
                <a:cs typeface="B Nazanin" panose="00000400000000000000" pitchFamily="2" charset="-78"/>
              </a:rPr>
              <a:t>از نظر قند خون و ابتلا به </a:t>
            </a:r>
            <a:r>
              <a:rPr lang="fa-IR" b="1" dirty="0" err="1">
                <a:cs typeface="B Nazanin" panose="00000400000000000000" pitchFamily="2" charset="-78"/>
              </a:rPr>
              <a:t>ديابت</a:t>
            </a:r>
            <a:r>
              <a:rPr lang="fa-IR" b="1" dirty="0">
                <a:cs typeface="B Nazanin" panose="00000400000000000000" pitchFamily="2" charset="-78"/>
              </a:rPr>
              <a:t> مورد </a:t>
            </a:r>
            <a:r>
              <a:rPr lang="fa-IR" b="1" dirty="0" err="1">
                <a:cs typeface="B Nazanin" panose="00000400000000000000" pitchFamily="2" charset="-78"/>
              </a:rPr>
              <a:t>بررسي</a:t>
            </a:r>
            <a:r>
              <a:rPr lang="fa-IR" b="1" dirty="0">
                <a:cs typeface="B Nazanin" panose="00000400000000000000" pitchFamily="2" charset="-78"/>
              </a:rPr>
              <a:t> قرار </a:t>
            </a:r>
            <a:r>
              <a:rPr lang="fa-IR" b="1" dirty="0" err="1">
                <a:cs typeface="B Nazanin" panose="00000400000000000000" pitchFamily="2" charset="-78"/>
              </a:rPr>
              <a:t>گيرند</a:t>
            </a:r>
            <a:r>
              <a:rPr lang="fa-IR" b="1" dirty="0">
                <a:cs typeface="B Nazanin" panose="00000400000000000000" pitchFamily="2" charset="-78"/>
              </a:rPr>
              <a:t>.</a:t>
            </a:r>
            <a:endParaRPr lang="en-US" b="1" dirty="0">
              <a:cs typeface="B Nazanin" panose="00000400000000000000" pitchFamily="2" charset="-78"/>
            </a:endParaRPr>
          </a:p>
          <a:p>
            <a:pPr lvl="0" algn="r" rtl="1"/>
            <a:r>
              <a:rPr lang="fa-IR" b="1" dirty="0" err="1" smtClean="0">
                <a:cs typeface="B Nazanin" panose="00000400000000000000" pitchFamily="2" charset="-78"/>
              </a:rPr>
              <a:t>براي</a:t>
            </a:r>
            <a:r>
              <a:rPr lang="fa-IR" b="1" dirty="0" smtClean="0">
                <a:cs typeface="B Nazanin" panose="00000400000000000000" pitchFamily="2" charset="-78"/>
              </a:rPr>
              <a:t> </a:t>
            </a:r>
            <a:r>
              <a:rPr lang="fa-IR" b="1" dirty="0" err="1">
                <a:cs typeface="B Nazanin" panose="00000400000000000000" pitchFamily="2" charset="-78"/>
              </a:rPr>
              <a:t>پيشگيري</a:t>
            </a:r>
            <a:r>
              <a:rPr lang="fa-IR" b="1" dirty="0">
                <a:cs typeface="B Nazanin" panose="00000400000000000000" pitchFamily="2" charset="-78"/>
              </a:rPr>
              <a:t> از بروز </a:t>
            </a:r>
            <a:r>
              <a:rPr lang="fa-IR" b="1" dirty="0" err="1" smtClean="0">
                <a:cs typeface="B Nazanin" panose="00000400000000000000" pitchFamily="2" charset="-78"/>
              </a:rPr>
              <a:t>ديابت</a:t>
            </a:r>
            <a:r>
              <a:rPr lang="fa-IR" b="1" dirty="0" smtClean="0">
                <a:cs typeface="B Nazanin" panose="00000400000000000000" pitchFamily="2" charset="-78"/>
              </a:rPr>
              <a:t> </a:t>
            </a:r>
            <a:r>
              <a:rPr lang="fa-IR" dirty="0" smtClean="0">
                <a:cs typeface="B Nazanin" panose="00000400000000000000" pitchFamily="2" charset="-78"/>
              </a:rPr>
              <a:t>(بعد از زایمان در این زنان) </a:t>
            </a:r>
            <a:r>
              <a:rPr lang="fa-IR" b="1" dirty="0" err="1">
                <a:cs typeface="B Nazanin" panose="00000400000000000000" pitchFamily="2" charset="-78"/>
              </a:rPr>
              <a:t>بايد</a:t>
            </a:r>
            <a:r>
              <a:rPr lang="fa-IR" b="1" dirty="0">
                <a:cs typeface="B Nazanin" panose="00000400000000000000" pitchFamily="2" charset="-78"/>
              </a:rPr>
              <a:t> </a:t>
            </a:r>
            <a:r>
              <a:rPr lang="fa-IR" b="1" dirty="0" err="1">
                <a:cs typeface="B Nazanin" panose="00000400000000000000" pitchFamily="2" charset="-78"/>
              </a:rPr>
              <a:t>رژيم</a:t>
            </a:r>
            <a:r>
              <a:rPr lang="fa-IR" b="1" dirty="0">
                <a:cs typeface="B Nazanin" panose="00000400000000000000" pitchFamily="2" charset="-78"/>
              </a:rPr>
              <a:t> </a:t>
            </a:r>
            <a:r>
              <a:rPr lang="fa-IR" b="1" dirty="0" err="1">
                <a:cs typeface="B Nazanin" panose="00000400000000000000" pitchFamily="2" charset="-78"/>
              </a:rPr>
              <a:t>غذايي</a:t>
            </a:r>
            <a:r>
              <a:rPr lang="fa-IR" b="1" dirty="0">
                <a:cs typeface="B Nazanin" panose="00000400000000000000" pitchFamily="2" charset="-78"/>
              </a:rPr>
              <a:t> سالم را </a:t>
            </a:r>
            <a:r>
              <a:rPr lang="fa-IR" b="1" dirty="0" err="1">
                <a:cs typeface="B Nazanin" panose="00000400000000000000" pitchFamily="2" charset="-78"/>
              </a:rPr>
              <a:t>رعايت</a:t>
            </a:r>
            <a:r>
              <a:rPr lang="fa-IR" b="1" dirty="0">
                <a:cs typeface="B Nazanin" panose="00000400000000000000" pitchFamily="2" charset="-78"/>
              </a:rPr>
              <a:t> </a:t>
            </a:r>
            <a:r>
              <a:rPr lang="fa-IR" b="1" dirty="0" err="1">
                <a:cs typeface="B Nazanin" panose="00000400000000000000" pitchFamily="2" charset="-78"/>
              </a:rPr>
              <a:t>كنند</a:t>
            </a:r>
            <a:r>
              <a:rPr lang="fa-IR" b="1" dirty="0">
                <a:cs typeface="B Nazanin" panose="00000400000000000000" pitchFamily="2" charset="-78"/>
              </a:rPr>
              <a:t>، وزن </a:t>
            </a:r>
            <a:r>
              <a:rPr lang="fa-IR" b="1" dirty="0" err="1">
                <a:cs typeface="B Nazanin" panose="00000400000000000000" pitchFamily="2" charset="-78"/>
              </a:rPr>
              <a:t>ايده</a:t>
            </a:r>
            <a:r>
              <a:rPr lang="fa-IR" b="1" dirty="0">
                <a:cs typeface="B Nazanin" panose="00000400000000000000" pitchFamily="2" charset="-78"/>
              </a:rPr>
              <a:t> آل داشته باشند و </a:t>
            </a:r>
            <a:r>
              <a:rPr lang="fa-IR" b="1" dirty="0" err="1">
                <a:cs typeface="B Nazanin" panose="00000400000000000000" pitchFamily="2" charset="-78"/>
              </a:rPr>
              <a:t>فعاليت</a:t>
            </a:r>
            <a:r>
              <a:rPr lang="fa-IR" b="1" dirty="0">
                <a:cs typeface="B Nazanin" panose="00000400000000000000" pitchFamily="2" charset="-78"/>
              </a:rPr>
              <a:t> </a:t>
            </a:r>
            <a:r>
              <a:rPr lang="fa-IR" b="1" dirty="0" err="1">
                <a:cs typeface="B Nazanin" panose="00000400000000000000" pitchFamily="2" charset="-78"/>
              </a:rPr>
              <a:t>بدني</a:t>
            </a:r>
            <a:r>
              <a:rPr lang="fa-IR" b="1" dirty="0">
                <a:cs typeface="B Nazanin" panose="00000400000000000000" pitchFamily="2" charset="-78"/>
              </a:rPr>
              <a:t> </a:t>
            </a:r>
            <a:r>
              <a:rPr lang="fa-IR" b="1" dirty="0" err="1">
                <a:cs typeface="B Nazanin" panose="00000400000000000000" pitchFamily="2" charset="-78"/>
              </a:rPr>
              <a:t>كافي</a:t>
            </a:r>
            <a:r>
              <a:rPr lang="fa-IR" b="1" dirty="0">
                <a:cs typeface="B Nazanin" panose="00000400000000000000" pitchFamily="2" charset="-78"/>
              </a:rPr>
              <a:t> انجام دهند. </a:t>
            </a:r>
            <a:endParaRPr lang="en-US" b="1" dirty="0">
              <a:cs typeface="B Nazanin" panose="00000400000000000000" pitchFamily="2" charset="-78"/>
            </a:endParaRPr>
          </a:p>
        </p:txBody>
      </p:sp>
    </p:spTree>
    <p:extLst>
      <p:ext uri="{BB962C8B-B14F-4D97-AF65-F5344CB8AC3E}">
        <p14:creationId xmlns:p14="http://schemas.microsoft.com/office/powerpoint/2010/main" val="18016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ormAutofit/>
          </a:bodyPr>
          <a:lstStyle/>
          <a:p>
            <a:pPr algn="ctr"/>
            <a:r>
              <a:rPr lang="fa-IR" sz="3600" dirty="0" err="1">
                <a:cs typeface="B Titr" panose="00000700000000000000" pitchFamily="2" charset="-78"/>
              </a:rPr>
              <a:t>فعاليت</a:t>
            </a:r>
            <a:r>
              <a:rPr lang="fa-IR" sz="3600" dirty="0">
                <a:cs typeface="B Titr" panose="00000700000000000000" pitchFamily="2" charset="-78"/>
              </a:rPr>
              <a:t> </a:t>
            </a:r>
            <a:r>
              <a:rPr lang="fa-IR" sz="3600" dirty="0" err="1">
                <a:cs typeface="B Titr" panose="00000700000000000000" pitchFamily="2" charset="-78"/>
              </a:rPr>
              <a:t>بدني</a:t>
            </a:r>
            <a:r>
              <a:rPr lang="fa-IR" sz="3600" dirty="0">
                <a:cs typeface="B Titr" panose="00000700000000000000" pitchFamily="2" charset="-78"/>
              </a:rPr>
              <a:t> در بیماران دیابتی</a:t>
            </a:r>
            <a:endParaRPr lang="en-US" sz="3600" dirty="0">
              <a:cs typeface="B Titr" panose="00000700000000000000" pitchFamily="2" charset="-78"/>
            </a:endParaRPr>
          </a:p>
        </p:txBody>
      </p:sp>
      <p:sp>
        <p:nvSpPr>
          <p:cNvPr id="3" name="Content Placeholder 2"/>
          <p:cNvSpPr>
            <a:spLocks noGrp="1"/>
          </p:cNvSpPr>
          <p:nvPr>
            <p:ph idx="1"/>
          </p:nvPr>
        </p:nvSpPr>
        <p:spPr>
          <a:xfrm>
            <a:off x="457200" y="1412776"/>
            <a:ext cx="8229600" cy="5161760"/>
          </a:xfrm>
        </p:spPr>
        <p:txBody>
          <a:bodyPr>
            <a:normAutofit/>
          </a:bodyPr>
          <a:lstStyle/>
          <a:p>
            <a:pPr algn="r"/>
            <a:r>
              <a:rPr lang="fa-IR" b="1" dirty="0">
                <a:cs typeface="B Nazanin" panose="00000400000000000000" pitchFamily="2" charset="-78"/>
              </a:rPr>
              <a:t>انجام </a:t>
            </a:r>
            <a:r>
              <a:rPr lang="fa-IR" b="1" dirty="0" err="1">
                <a:cs typeface="B Nazanin" panose="00000400000000000000" pitchFamily="2" charset="-78"/>
              </a:rPr>
              <a:t>فعاليت</a:t>
            </a:r>
            <a:r>
              <a:rPr lang="fa-IR" b="1" dirty="0">
                <a:cs typeface="B Nazanin" panose="00000400000000000000" pitchFamily="2" charset="-78"/>
              </a:rPr>
              <a:t> </a:t>
            </a:r>
            <a:r>
              <a:rPr lang="fa-IR" b="1" dirty="0" err="1">
                <a:cs typeface="B Nazanin" panose="00000400000000000000" pitchFamily="2" charset="-78"/>
              </a:rPr>
              <a:t>بدني</a:t>
            </a:r>
            <a:r>
              <a:rPr lang="fa-IR" b="1" dirty="0">
                <a:cs typeface="B Nazanin" panose="00000400000000000000" pitchFamily="2" charset="-78"/>
              </a:rPr>
              <a:t> هر چند </a:t>
            </a:r>
            <a:r>
              <a:rPr lang="fa-IR" b="1" dirty="0" err="1">
                <a:cs typeface="B Nazanin" panose="00000400000000000000" pitchFamily="2" charset="-78"/>
              </a:rPr>
              <a:t>كم</a:t>
            </a:r>
            <a:r>
              <a:rPr lang="fa-IR" b="1" dirty="0">
                <a:cs typeface="B Nazanin" panose="00000400000000000000" pitchFamily="2" charset="-78"/>
              </a:rPr>
              <a:t> بهتر از عدم انجام آن </a:t>
            </a:r>
            <a:r>
              <a:rPr lang="fa-IR" b="1" dirty="0" smtClean="0">
                <a:cs typeface="B Nazanin" panose="00000400000000000000" pitchFamily="2" charset="-78"/>
              </a:rPr>
              <a:t>است.</a:t>
            </a:r>
          </a:p>
          <a:p>
            <a:pPr lvl="0" algn="r"/>
            <a:r>
              <a:rPr lang="fa-IR" b="1" dirty="0">
                <a:cs typeface="B Nazanin" panose="00000400000000000000" pitchFamily="2" charset="-78"/>
              </a:rPr>
              <a:t>حتما از </a:t>
            </a:r>
            <a:r>
              <a:rPr lang="fa-IR" b="1" dirty="0" err="1">
                <a:cs typeface="B Nazanin" panose="00000400000000000000" pitchFamily="2" charset="-78"/>
              </a:rPr>
              <a:t>كفش</a:t>
            </a:r>
            <a:r>
              <a:rPr lang="fa-IR" b="1" dirty="0">
                <a:cs typeface="B Nazanin" panose="00000400000000000000" pitchFamily="2" charset="-78"/>
              </a:rPr>
              <a:t> و لباس مناسب استفاده شود.</a:t>
            </a:r>
            <a:endParaRPr lang="en-US" b="1" dirty="0">
              <a:cs typeface="B Nazanin" panose="00000400000000000000" pitchFamily="2" charset="-78"/>
            </a:endParaRPr>
          </a:p>
          <a:p>
            <a:pPr lvl="0" algn="r"/>
            <a:r>
              <a:rPr lang="fa-IR" b="1" dirty="0">
                <a:cs typeface="B Nazanin" panose="00000400000000000000" pitchFamily="2" charset="-78"/>
              </a:rPr>
              <a:t>حتما </a:t>
            </a:r>
            <a:r>
              <a:rPr lang="fa-IR" b="1" dirty="0" err="1">
                <a:cs typeface="B Nazanin" panose="00000400000000000000" pitchFamily="2" charset="-78"/>
              </a:rPr>
              <a:t>مقادير</a:t>
            </a:r>
            <a:r>
              <a:rPr lang="fa-IR" b="1" dirty="0">
                <a:cs typeface="B Nazanin" panose="00000400000000000000" pitchFamily="2" charset="-78"/>
              </a:rPr>
              <a:t> </a:t>
            </a:r>
            <a:r>
              <a:rPr lang="fa-IR" b="1" dirty="0" err="1">
                <a:cs typeface="B Nazanin" panose="00000400000000000000" pitchFamily="2" charset="-78"/>
              </a:rPr>
              <a:t>كافي</a:t>
            </a:r>
            <a:r>
              <a:rPr lang="fa-IR" b="1" dirty="0">
                <a:cs typeface="B Nazanin" panose="00000400000000000000" pitchFamily="2" charset="-78"/>
              </a:rPr>
              <a:t> آب و </a:t>
            </a:r>
            <a:r>
              <a:rPr lang="fa-IR" b="1" dirty="0" err="1">
                <a:cs typeface="B Nazanin" panose="00000400000000000000" pitchFamily="2" charset="-78"/>
              </a:rPr>
              <a:t>مايعات</a:t>
            </a:r>
            <a:r>
              <a:rPr lang="fa-IR" b="1" dirty="0">
                <a:cs typeface="B Nazanin" panose="00000400000000000000" pitchFamily="2" charset="-78"/>
              </a:rPr>
              <a:t> بدون قند </a:t>
            </a:r>
            <a:r>
              <a:rPr lang="fa-IR" b="1" dirty="0" err="1">
                <a:cs typeface="B Nazanin" panose="00000400000000000000" pitchFamily="2" charset="-78"/>
              </a:rPr>
              <a:t>نوشيده</a:t>
            </a:r>
            <a:r>
              <a:rPr lang="fa-IR" b="1" dirty="0">
                <a:cs typeface="B Nazanin" panose="00000400000000000000" pitchFamily="2" charset="-78"/>
              </a:rPr>
              <a:t> شود.</a:t>
            </a:r>
            <a:endParaRPr lang="en-US" b="1" dirty="0">
              <a:cs typeface="B Nazanin" panose="00000400000000000000" pitchFamily="2" charset="-78"/>
            </a:endParaRPr>
          </a:p>
          <a:p>
            <a:pPr lvl="0" algn="r"/>
            <a:r>
              <a:rPr lang="fa-IR" b="1" dirty="0">
                <a:cs typeface="B Nazanin" panose="00000400000000000000" pitchFamily="2" charset="-78"/>
              </a:rPr>
              <a:t>قند خون </a:t>
            </a:r>
            <a:r>
              <a:rPr lang="fa-IR" b="1" dirty="0" err="1">
                <a:cs typeface="B Nazanin" panose="00000400000000000000" pitchFamily="2" charset="-78"/>
              </a:rPr>
              <a:t>پيش</a:t>
            </a:r>
            <a:r>
              <a:rPr lang="fa-IR" b="1" dirty="0">
                <a:cs typeface="B Nazanin" panose="00000400000000000000" pitchFamily="2" charset="-78"/>
              </a:rPr>
              <a:t> و پس از ورزش اندازه </a:t>
            </a:r>
            <a:r>
              <a:rPr lang="fa-IR" b="1" dirty="0" err="1">
                <a:cs typeface="B Nazanin" panose="00000400000000000000" pitchFamily="2" charset="-78"/>
              </a:rPr>
              <a:t>گيري</a:t>
            </a:r>
            <a:r>
              <a:rPr lang="fa-IR" b="1" dirty="0">
                <a:cs typeface="B Nazanin" panose="00000400000000000000" pitchFamily="2" charset="-78"/>
              </a:rPr>
              <a:t> شود.</a:t>
            </a:r>
            <a:endParaRPr lang="en-US" b="1" dirty="0">
              <a:cs typeface="B Nazanin" panose="00000400000000000000" pitchFamily="2" charset="-78"/>
            </a:endParaRPr>
          </a:p>
          <a:p>
            <a:pPr lvl="0" algn="r"/>
            <a:r>
              <a:rPr lang="fa-IR" b="1" dirty="0">
                <a:cs typeface="B Nazanin" panose="00000400000000000000" pitchFamily="2" charset="-78"/>
              </a:rPr>
              <a:t>10-5 </a:t>
            </a:r>
            <a:r>
              <a:rPr lang="fa-IR" b="1" dirty="0" err="1">
                <a:cs typeface="B Nazanin" panose="00000400000000000000" pitchFamily="2" charset="-78"/>
              </a:rPr>
              <a:t>دقيقه</a:t>
            </a:r>
            <a:r>
              <a:rPr lang="fa-IR" b="1" dirty="0">
                <a:cs typeface="B Nazanin" panose="00000400000000000000" pitchFamily="2" charset="-78"/>
              </a:rPr>
              <a:t> در ابتدا و </a:t>
            </a:r>
            <a:r>
              <a:rPr lang="fa-IR" b="1" dirty="0" err="1">
                <a:cs typeface="B Nazanin" panose="00000400000000000000" pitchFamily="2" charset="-78"/>
              </a:rPr>
              <a:t>انتهاي</a:t>
            </a:r>
            <a:r>
              <a:rPr lang="fa-IR" b="1" dirty="0">
                <a:cs typeface="B Nazanin" panose="00000400000000000000" pitchFamily="2" charset="-78"/>
              </a:rPr>
              <a:t> هر جلسه ورزش به "گرم </a:t>
            </a:r>
            <a:r>
              <a:rPr lang="fa-IR" b="1" dirty="0" err="1">
                <a:cs typeface="B Nazanin" panose="00000400000000000000" pitchFamily="2" charset="-78"/>
              </a:rPr>
              <a:t>كردن</a:t>
            </a:r>
            <a:r>
              <a:rPr lang="fa-IR" b="1" dirty="0">
                <a:cs typeface="B Nazanin" panose="00000400000000000000" pitchFamily="2" charset="-78"/>
              </a:rPr>
              <a:t>" و " سرد </a:t>
            </a:r>
            <a:r>
              <a:rPr lang="fa-IR" b="1" dirty="0" err="1">
                <a:cs typeface="B Nazanin" panose="00000400000000000000" pitchFamily="2" charset="-78"/>
              </a:rPr>
              <a:t>كردن</a:t>
            </a:r>
            <a:r>
              <a:rPr lang="fa-IR" b="1" dirty="0">
                <a:cs typeface="B Nazanin" panose="00000400000000000000" pitchFamily="2" charset="-78"/>
              </a:rPr>
              <a:t>" بدن اختصاص داده شود.</a:t>
            </a:r>
            <a:endParaRPr lang="en-US" b="1" dirty="0">
              <a:cs typeface="B Nazanin" panose="00000400000000000000" pitchFamily="2" charset="-78"/>
            </a:endParaRPr>
          </a:p>
          <a:p>
            <a:pPr lvl="0" algn="r"/>
            <a:r>
              <a:rPr lang="fa-IR" b="1" dirty="0">
                <a:cs typeface="B Nazanin" panose="00000400000000000000" pitchFamily="2" charset="-78"/>
              </a:rPr>
              <a:t>اگر قند خون </a:t>
            </a:r>
            <a:r>
              <a:rPr lang="fa-IR" b="1" dirty="0" err="1">
                <a:cs typeface="B Nazanin" panose="00000400000000000000" pitchFamily="2" charset="-78"/>
              </a:rPr>
              <a:t>ب</a:t>
            </a:r>
            <a:r>
              <a:rPr lang="fa-IR" b="1" dirty="0" err="1" smtClean="0">
                <a:cs typeface="B Nazanin" panose="00000400000000000000" pitchFamily="2" charset="-78"/>
              </a:rPr>
              <a:t>يش</a:t>
            </a:r>
            <a:r>
              <a:rPr lang="fa-IR" b="1" dirty="0" smtClean="0">
                <a:cs typeface="B Nazanin" panose="00000400000000000000" pitchFamily="2" charset="-78"/>
              </a:rPr>
              <a:t> </a:t>
            </a:r>
            <a:r>
              <a:rPr lang="fa-IR" b="1" dirty="0">
                <a:cs typeface="B Nazanin" panose="00000400000000000000" pitchFamily="2" charset="-78"/>
              </a:rPr>
              <a:t>از ورزش </a:t>
            </a:r>
            <a:r>
              <a:rPr lang="fa-IR" b="1" dirty="0" err="1">
                <a:cs typeface="B Nazanin" panose="00000400000000000000" pitchFamily="2" charset="-78"/>
              </a:rPr>
              <a:t>كمتر</a:t>
            </a:r>
            <a:r>
              <a:rPr lang="fa-IR" b="1" dirty="0">
                <a:cs typeface="B Nazanin" panose="00000400000000000000" pitchFamily="2" charset="-78"/>
              </a:rPr>
              <a:t> از 100 </a:t>
            </a:r>
            <a:r>
              <a:rPr lang="fa-IR" b="1" dirty="0" err="1">
                <a:cs typeface="B Nazanin" panose="00000400000000000000" pitchFamily="2" charset="-78"/>
              </a:rPr>
              <a:t>ميلي</a:t>
            </a:r>
            <a:r>
              <a:rPr lang="fa-IR" b="1" dirty="0">
                <a:cs typeface="B Nazanin" panose="00000400000000000000" pitchFamily="2" charset="-78"/>
              </a:rPr>
              <a:t> گرم در </a:t>
            </a:r>
            <a:r>
              <a:rPr lang="fa-IR" b="1" dirty="0" err="1">
                <a:cs typeface="B Nazanin" panose="00000400000000000000" pitchFamily="2" charset="-78"/>
              </a:rPr>
              <a:t>دسي</a:t>
            </a:r>
            <a:r>
              <a:rPr lang="fa-IR" b="1" dirty="0">
                <a:cs typeface="B Nazanin" panose="00000400000000000000" pitchFamily="2" charset="-78"/>
              </a:rPr>
              <a:t> </a:t>
            </a:r>
            <a:r>
              <a:rPr lang="fa-IR" b="1" dirty="0" err="1">
                <a:cs typeface="B Nazanin" panose="00000400000000000000" pitchFamily="2" charset="-78"/>
              </a:rPr>
              <a:t>ليتر</a:t>
            </a:r>
            <a:r>
              <a:rPr lang="fa-IR" b="1" dirty="0">
                <a:cs typeface="B Nazanin" panose="00000400000000000000" pitchFamily="2" charset="-78"/>
              </a:rPr>
              <a:t> بود، حتما </a:t>
            </a:r>
            <a:r>
              <a:rPr lang="fa-IR" b="1" dirty="0" err="1">
                <a:cs typeface="B Nazanin" panose="00000400000000000000" pitchFamily="2" charset="-78"/>
              </a:rPr>
              <a:t>يك</a:t>
            </a:r>
            <a:r>
              <a:rPr lang="fa-IR" b="1" dirty="0">
                <a:cs typeface="B Nazanin" panose="00000400000000000000" pitchFamily="2" charset="-78"/>
              </a:rPr>
              <a:t> واحد </a:t>
            </a:r>
            <a:r>
              <a:rPr lang="fa-IR" b="1" dirty="0" err="1">
                <a:cs typeface="B Nazanin" panose="00000400000000000000" pitchFamily="2" charset="-78"/>
              </a:rPr>
              <a:t>كربوهيدرات</a:t>
            </a:r>
            <a:r>
              <a:rPr lang="fa-IR" b="1" dirty="0">
                <a:cs typeface="B Nazanin" panose="00000400000000000000" pitchFamily="2" charset="-78"/>
              </a:rPr>
              <a:t> </a:t>
            </a:r>
            <a:r>
              <a:rPr lang="fa-IR" b="1" dirty="0" err="1">
                <a:cs typeface="B Nazanin" panose="00000400000000000000" pitchFamily="2" charset="-78"/>
              </a:rPr>
              <a:t>ميل</a:t>
            </a:r>
            <a:r>
              <a:rPr lang="fa-IR" b="1" dirty="0">
                <a:cs typeface="B Nazanin" panose="00000400000000000000" pitchFamily="2" charset="-78"/>
              </a:rPr>
              <a:t> شود.</a:t>
            </a:r>
            <a:endParaRPr lang="en-US" b="1" dirty="0">
              <a:cs typeface="B Nazanin" panose="00000400000000000000" pitchFamily="2" charset="-78"/>
            </a:endParaRPr>
          </a:p>
          <a:p>
            <a:pPr lvl="0" algn="r"/>
            <a:r>
              <a:rPr lang="fa-IR" b="1" dirty="0">
                <a:cs typeface="B Nazanin" panose="00000400000000000000" pitchFamily="2" charset="-78"/>
              </a:rPr>
              <a:t>اگر قند خون </a:t>
            </a:r>
            <a:r>
              <a:rPr lang="fa-IR" b="1" dirty="0" err="1">
                <a:cs typeface="B Nazanin" panose="00000400000000000000" pitchFamily="2" charset="-78"/>
              </a:rPr>
              <a:t>بيش</a:t>
            </a:r>
            <a:r>
              <a:rPr lang="fa-IR" b="1" dirty="0">
                <a:cs typeface="B Nazanin" panose="00000400000000000000" pitchFamily="2" charset="-78"/>
              </a:rPr>
              <a:t> از 300 </a:t>
            </a:r>
            <a:r>
              <a:rPr lang="fa-IR" b="1" dirty="0" err="1">
                <a:cs typeface="B Nazanin" panose="00000400000000000000" pitchFamily="2" charset="-78"/>
              </a:rPr>
              <a:t>ميلي</a:t>
            </a:r>
            <a:r>
              <a:rPr lang="fa-IR" b="1" dirty="0">
                <a:cs typeface="B Nazanin" panose="00000400000000000000" pitchFamily="2" charset="-78"/>
              </a:rPr>
              <a:t> گرم در </a:t>
            </a:r>
            <a:r>
              <a:rPr lang="fa-IR" b="1" dirty="0" err="1">
                <a:cs typeface="B Nazanin" panose="00000400000000000000" pitchFamily="2" charset="-78"/>
              </a:rPr>
              <a:t>دسي</a:t>
            </a:r>
            <a:r>
              <a:rPr lang="fa-IR" b="1" dirty="0">
                <a:cs typeface="B Nazanin" panose="00000400000000000000" pitchFamily="2" charset="-78"/>
              </a:rPr>
              <a:t> </a:t>
            </a:r>
            <a:r>
              <a:rPr lang="fa-IR" b="1" dirty="0" err="1">
                <a:cs typeface="B Nazanin" panose="00000400000000000000" pitchFamily="2" charset="-78"/>
              </a:rPr>
              <a:t>ليتر</a:t>
            </a:r>
            <a:r>
              <a:rPr lang="fa-IR" b="1" dirty="0">
                <a:cs typeface="B Nazanin" panose="00000400000000000000" pitchFamily="2" charset="-78"/>
              </a:rPr>
              <a:t> بود </a:t>
            </a:r>
            <a:r>
              <a:rPr lang="fa-IR" b="1" dirty="0" err="1">
                <a:cs typeface="B Nazanin" panose="00000400000000000000" pitchFamily="2" charset="-78"/>
              </a:rPr>
              <a:t>نبايد</a:t>
            </a:r>
            <a:r>
              <a:rPr lang="fa-IR" b="1" dirty="0">
                <a:cs typeface="B Nazanin" panose="00000400000000000000" pitchFamily="2" charset="-78"/>
              </a:rPr>
              <a:t> ورزش </a:t>
            </a:r>
            <a:r>
              <a:rPr lang="fa-IR" b="1" dirty="0" err="1">
                <a:cs typeface="B Nazanin" panose="00000400000000000000" pitchFamily="2" charset="-78"/>
              </a:rPr>
              <a:t>كرد</a:t>
            </a:r>
            <a:r>
              <a:rPr lang="fa-IR" b="1" dirty="0">
                <a:cs typeface="B Nazanin" panose="00000400000000000000" pitchFamily="2" charset="-78"/>
              </a:rPr>
              <a:t>.</a:t>
            </a:r>
            <a:endParaRPr lang="en-US" b="1" dirty="0">
              <a:cs typeface="B Nazanin" panose="00000400000000000000" pitchFamily="2" charset="-78"/>
            </a:endParaRPr>
          </a:p>
          <a:p>
            <a:pPr lvl="0" algn="r"/>
            <a:r>
              <a:rPr lang="fa-IR" b="1" dirty="0">
                <a:cs typeface="B Nazanin" panose="00000400000000000000" pitchFamily="2" charset="-78"/>
              </a:rPr>
              <a:t>حتما مواد </a:t>
            </a:r>
            <a:r>
              <a:rPr lang="fa-IR" b="1" dirty="0" err="1">
                <a:cs typeface="B Nazanin" panose="00000400000000000000" pitchFamily="2" charset="-78"/>
              </a:rPr>
              <a:t>قندي</a:t>
            </a:r>
            <a:r>
              <a:rPr lang="fa-IR" b="1" dirty="0">
                <a:cs typeface="B Nazanin" panose="00000400000000000000" pitchFamily="2" charset="-78"/>
              </a:rPr>
              <a:t> با خود داشته باشد </a:t>
            </a:r>
            <a:r>
              <a:rPr lang="fa-IR" b="1" dirty="0" err="1">
                <a:cs typeface="B Nazanin" panose="00000400000000000000" pitchFamily="2" charset="-78"/>
              </a:rPr>
              <a:t>كه</a:t>
            </a:r>
            <a:r>
              <a:rPr lang="fa-IR" b="1" dirty="0">
                <a:cs typeface="B Nazanin" panose="00000400000000000000" pitchFamily="2" charset="-78"/>
              </a:rPr>
              <a:t> در صورت افت قند خون مصرف شود.</a:t>
            </a:r>
            <a:endParaRPr lang="en-US" b="1" dirty="0">
              <a:cs typeface="B Nazanin" panose="00000400000000000000" pitchFamily="2" charset="-78"/>
            </a:endParaRPr>
          </a:p>
          <a:p>
            <a:pPr lvl="0" algn="r"/>
            <a:r>
              <a:rPr lang="fa-IR" b="1" dirty="0" err="1">
                <a:cs typeface="B Nazanin" panose="00000400000000000000" pitchFamily="2" charset="-78"/>
              </a:rPr>
              <a:t>هيچ</a:t>
            </a:r>
            <a:r>
              <a:rPr lang="fa-IR" b="1" dirty="0">
                <a:cs typeface="B Nazanin" panose="00000400000000000000" pitchFamily="2" charset="-78"/>
              </a:rPr>
              <a:t> گاه در حال </a:t>
            </a:r>
            <a:r>
              <a:rPr lang="fa-IR" b="1" dirty="0" err="1">
                <a:cs typeface="B Nazanin" panose="00000400000000000000" pitchFamily="2" charset="-78"/>
              </a:rPr>
              <a:t>گرسنگي</a:t>
            </a:r>
            <a:r>
              <a:rPr lang="fa-IR" b="1" dirty="0">
                <a:cs typeface="B Nazanin" panose="00000400000000000000" pitchFamily="2" charset="-78"/>
              </a:rPr>
              <a:t> به ورزش پرداخته نشود.</a:t>
            </a:r>
            <a:endParaRPr lang="en-US" b="1" dirty="0">
              <a:cs typeface="B Nazanin" panose="00000400000000000000" pitchFamily="2" charset="-78"/>
            </a:endParaRPr>
          </a:p>
          <a:p>
            <a:pPr lvl="0" algn="r"/>
            <a:r>
              <a:rPr lang="fa-IR" b="1" dirty="0">
                <a:cs typeface="B Nazanin" panose="00000400000000000000" pitchFamily="2" charset="-78"/>
              </a:rPr>
              <a:t>پس از ورزش، پاها و </a:t>
            </a:r>
            <a:r>
              <a:rPr lang="fa-IR" b="1" dirty="0" err="1">
                <a:cs typeface="B Nazanin" panose="00000400000000000000" pitchFamily="2" charset="-78"/>
              </a:rPr>
              <a:t>بين</a:t>
            </a:r>
            <a:r>
              <a:rPr lang="fa-IR" b="1" dirty="0">
                <a:cs typeface="B Nazanin" panose="00000400000000000000" pitchFamily="2" charset="-78"/>
              </a:rPr>
              <a:t> انگشتان از نظر </a:t>
            </a:r>
            <a:r>
              <a:rPr lang="fa-IR" b="1" dirty="0" err="1">
                <a:cs typeface="B Nazanin" panose="00000400000000000000" pitchFamily="2" charset="-78"/>
              </a:rPr>
              <a:t>قرمزي</a:t>
            </a:r>
            <a:r>
              <a:rPr lang="fa-IR" b="1" dirty="0">
                <a:cs typeface="B Nazanin" panose="00000400000000000000" pitchFamily="2" charset="-78"/>
              </a:rPr>
              <a:t> و تاول </a:t>
            </a:r>
            <a:r>
              <a:rPr lang="fa-IR" b="1" dirty="0" err="1">
                <a:cs typeface="B Nazanin" panose="00000400000000000000" pitchFamily="2" charset="-78"/>
              </a:rPr>
              <a:t>بررسي</a:t>
            </a:r>
            <a:r>
              <a:rPr lang="fa-IR" b="1" dirty="0">
                <a:cs typeface="B Nazanin" panose="00000400000000000000" pitchFamily="2" charset="-78"/>
              </a:rPr>
              <a:t> شوند</a:t>
            </a:r>
            <a:r>
              <a:rPr lang="fa-IR" b="1" dirty="0" smtClean="0">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p14="http://schemas.microsoft.com/office/powerpoint/2010/main" val="22730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20080"/>
          </a:xfrm>
        </p:spPr>
        <p:txBody>
          <a:bodyPr>
            <a:normAutofit/>
          </a:bodyPr>
          <a:lstStyle/>
          <a:p>
            <a:pPr algn="ctr"/>
            <a:r>
              <a:rPr lang="fa-IR" sz="3600" b="1" dirty="0">
                <a:cs typeface="B Titr" panose="00000700000000000000" pitchFamily="2" charset="-78"/>
              </a:rPr>
              <a:t>اصول برنامه </a:t>
            </a:r>
            <a:r>
              <a:rPr lang="fa-IR" sz="3600" b="1" dirty="0" err="1" smtClean="0">
                <a:cs typeface="B Titr" panose="00000700000000000000" pitchFamily="2" charset="-78"/>
              </a:rPr>
              <a:t>ورزشي</a:t>
            </a:r>
            <a:endParaRPr lang="en-US" sz="3600" dirty="0">
              <a:cs typeface="B Titr" panose="00000700000000000000" pitchFamily="2" charset="-78"/>
            </a:endParaRPr>
          </a:p>
        </p:txBody>
      </p:sp>
      <p:sp>
        <p:nvSpPr>
          <p:cNvPr id="3" name="Content Placeholder 2"/>
          <p:cNvSpPr>
            <a:spLocks noGrp="1"/>
          </p:cNvSpPr>
          <p:nvPr>
            <p:ph idx="1"/>
          </p:nvPr>
        </p:nvSpPr>
        <p:spPr>
          <a:xfrm>
            <a:off x="457200" y="1556792"/>
            <a:ext cx="8229600" cy="5017744"/>
          </a:xfrm>
        </p:spPr>
        <p:txBody>
          <a:bodyPr/>
          <a:lstStyle/>
          <a:p>
            <a:pPr lvl="0" algn="r"/>
            <a:r>
              <a:rPr lang="fa-IR" b="1" dirty="0">
                <a:solidFill>
                  <a:schemeClr val="accent5">
                    <a:lumMod val="75000"/>
                  </a:schemeClr>
                </a:solidFill>
                <a:cs typeface="B Titr" panose="00000700000000000000" pitchFamily="2" charset="-78"/>
              </a:rPr>
              <a:t>دفعات: </a:t>
            </a:r>
            <a:r>
              <a:rPr lang="fa-IR" b="1" dirty="0">
                <a:cs typeface="B Nazanin" panose="00000400000000000000" pitchFamily="2" charset="-78"/>
              </a:rPr>
              <a:t>حداقل 5 بار در هفته </a:t>
            </a:r>
            <a:r>
              <a:rPr lang="fa-IR" b="1" dirty="0" err="1">
                <a:cs typeface="B Nazanin" panose="00000400000000000000" pitchFamily="2" charset="-78"/>
              </a:rPr>
              <a:t>بايد</a:t>
            </a:r>
            <a:r>
              <a:rPr lang="fa-IR" b="1" dirty="0">
                <a:cs typeface="B Nazanin" panose="00000400000000000000" pitchFamily="2" charset="-78"/>
              </a:rPr>
              <a:t> ورزش </a:t>
            </a:r>
            <a:r>
              <a:rPr lang="fa-IR" b="1" dirty="0" err="1">
                <a:cs typeface="B Nazanin" panose="00000400000000000000" pitchFamily="2" charset="-78"/>
              </a:rPr>
              <a:t>كرد</a:t>
            </a:r>
            <a:r>
              <a:rPr lang="fa-IR" b="1" dirty="0">
                <a:cs typeface="B Nazanin" panose="00000400000000000000" pitchFamily="2" charset="-78"/>
              </a:rPr>
              <a:t>.</a:t>
            </a:r>
            <a:endParaRPr lang="en-US" b="1" dirty="0">
              <a:cs typeface="B Nazanin" panose="00000400000000000000" pitchFamily="2" charset="-78"/>
            </a:endParaRPr>
          </a:p>
          <a:p>
            <a:pPr lvl="0" algn="r"/>
            <a:r>
              <a:rPr lang="fa-IR" b="1" dirty="0">
                <a:solidFill>
                  <a:schemeClr val="accent5">
                    <a:lumMod val="75000"/>
                  </a:schemeClr>
                </a:solidFill>
                <a:cs typeface="B Titr" panose="00000700000000000000" pitchFamily="2" charset="-78"/>
              </a:rPr>
              <a:t>شدت: </a:t>
            </a:r>
            <a:r>
              <a:rPr lang="fa-IR" b="1" dirty="0">
                <a:cs typeface="B Nazanin" panose="00000400000000000000" pitchFamily="2" charset="-78"/>
              </a:rPr>
              <a:t>شدت ورزش </a:t>
            </a:r>
            <a:r>
              <a:rPr lang="fa-IR" b="1" dirty="0" err="1">
                <a:cs typeface="B Nazanin" panose="00000400000000000000" pitchFamily="2" charset="-78"/>
              </a:rPr>
              <a:t>بايد</a:t>
            </a:r>
            <a:r>
              <a:rPr lang="fa-IR" b="1" dirty="0">
                <a:cs typeface="B Nazanin" panose="00000400000000000000" pitchFamily="2" charset="-78"/>
              </a:rPr>
              <a:t> </a:t>
            </a:r>
            <a:r>
              <a:rPr lang="fa-IR" b="1" dirty="0" err="1">
                <a:cs typeface="B Nazanin" panose="00000400000000000000" pitchFamily="2" charset="-78"/>
              </a:rPr>
              <a:t>طوري</a:t>
            </a:r>
            <a:r>
              <a:rPr lang="fa-IR" b="1" dirty="0">
                <a:cs typeface="B Nazanin" panose="00000400000000000000" pitchFamily="2" charset="-78"/>
              </a:rPr>
              <a:t> باشد </a:t>
            </a:r>
            <a:r>
              <a:rPr lang="fa-IR" b="1" dirty="0" err="1">
                <a:cs typeface="B Nazanin" panose="00000400000000000000" pitchFamily="2" charset="-78"/>
              </a:rPr>
              <a:t>كه</a:t>
            </a:r>
            <a:r>
              <a:rPr lang="fa-IR" b="1" dirty="0">
                <a:cs typeface="B Nazanin" panose="00000400000000000000" pitchFamily="2" charset="-78"/>
              </a:rPr>
              <a:t> به </a:t>
            </a:r>
            <a:r>
              <a:rPr lang="fa-IR" b="1" dirty="0" err="1">
                <a:cs typeface="B Nazanin" panose="00000400000000000000" pitchFamily="2" charset="-78"/>
              </a:rPr>
              <a:t>راحتي</a:t>
            </a:r>
            <a:r>
              <a:rPr lang="fa-IR" b="1" dirty="0">
                <a:cs typeface="B Nazanin" panose="00000400000000000000" pitchFamily="2" charset="-78"/>
              </a:rPr>
              <a:t> بتوان صحبت </a:t>
            </a:r>
            <a:r>
              <a:rPr lang="fa-IR" b="1" dirty="0" err="1">
                <a:cs typeface="B Nazanin" panose="00000400000000000000" pitchFamily="2" charset="-78"/>
              </a:rPr>
              <a:t>كرد</a:t>
            </a:r>
            <a:r>
              <a:rPr lang="fa-IR" b="1" dirty="0">
                <a:cs typeface="B Nazanin" panose="00000400000000000000" pitchFamily="2" charset="-78"/>
              </a:rPr>
              <a:t>.</a:t>
            </a:r>
            <a:endParaRPr lang="en-US" b="1" dirty="0">
              <a:cs typeface="B Nazanin" panose="00000400000000000000" pitchFamily="2" charset="-78"/>
            </a:endParaRPr>
          </a:p>
          <a:p>
            <a:pPr lvl="0" algn="r"/>
            <a:r>
              <a:rPr lang="fa-IR" b="1" dirty="0">
                <a:solidFill>
                  <a:schemeClr val="accent5">
                    <a:lumMod val="75000"/>
                  </a:schemeClr>
                </a:solidFill>
                <a:cs typeface="B Titr" panose="00000700000000000000" pitchFamily="2" charset="-78"/>
              </a:rPr>
              <a:t>زمان: </a:t>
            </a:r>
            <a:r>
              <a:rPr lang="fa-IR" b="1" dirty="0">
                <a:cs typeface="B Nazanin" panose="00000400000000000000" pitchFamily="2" charset="-78"/>
              </a:rPr>
              <a:t>در افراد </a:t>
            </a:r>
            <a:r>
              <a:rPr lang="fa-IR" b="1" dirty="0" err="1">
                <a:cs typeface="B Nazanin" panose="00000400000000000000" pitchFamily="2" charset="-78"/>
              </a:rPr>
              <a:t>مبتدي</a:t>
            </a:r>
            <a:r>
              <a:rPr lang="fa-IR" b="1" dirty="0">
                <a:cs typeface="B Nazanin" panose="00000400000000000000" pitchFamily="2" charset="-78"/>
              </a:rPr>
              <a:t> </a:t>
            </a:r>
            <a:r>
              <a:rPr lang="fa-IR" b="1" dirty="0" err="1">
                <a:cs typeface="B Nazanin" panose="00000400000000000000" pitchFamily="2" charset="-78"/>
              </a:rPr>
              <a:t>بايد</a:t>
            </a:r>
            <a:r>
              <a:rPr lang="fa-IR" b="1" dirty="0">
                <a:cs typeface="B Nazanin" panose="00000400000000000000" pitchFamily="2" charset="-78"/>
              </a:rPr>
              <a:t> با 10-5 </a:t>
            </a:r>
            <a:r>
              <a:rPr lang="fa-IR" b="1" dirty="0" err="1">
                <a:cs typeface="B Nazanin" panose="00000400000000000000" pitchFamily="2" charset="-78"/>
              </a:rPr>
              <a:t>دقيقه</a:t>
            </a:r>
            <a:r>
              <a:rPr lang="fa-IR" b="1" dirty="0">
                <a:cs typeface="B Nazanin" panose="00000400000000000000" pitchFamily="2" charset="-78"/>
              </a:rPr>
              <a:t> در هر جلسه شروع و </a:t>
            </a:r>
            <a:r>
              <a:rPr lang="fa-IR" b="1" dirty="0" err="1">
                <a:cs typeface="B Nazanin" panose="00000400000000000000" pitchFamily="2" charset="-78"/>
              </a:rPr>
              <a:t>بتدريج</a:t>
            </a:r>
            <a:r>
              <a:rPr lang="fa-IR" b="1" dirty="0">
                <a:cs typeface="B Nazanin" panose="00000400000000000000" pitchFamily="2" charset="-78"/>
              </a:rPr>
              <a:t> زمان را </a:t>
            </a:r>
            <a:r>
              <a:rPr lang="fa-IR" b="1" dirty="0" err="1">
                <a:cs typeface="B Nazanin" panose="00000400000000000000" pitchFamily="2" charset="-78"/>
              </a:rPr>
              <a:t>افزايش</a:t>
            </a:r>
            <a:r>
              <a:rPr lang="fa-IR" b="1" dirty="0">
                <a:cs typeface="B Nazanin" panose="00000400000000000000" pitchFamily="2" charset="-78"/>
              </a:rPr>
              <a:t> داد</a:t>
            </a:r>
            <a:endParaRPr lang="en-US" b="1" dirty="0">
              <a:cs typeface="B Nazanin" panose="00000400000000000000" pitchFamily="2" charset="-78"/>
            </a:endParaRPr>
          </a:p>
          <a:p>
            <a:pPr lvl="0" algn="r"/>
            <a:r>
              <a:rPr lang="fa-IR" b="1" dirty="0">
                <a:solidFill>
                  <a:schemeClr val="accent5">
                    <a:lumMod val="75000"/>
                  </a:schemeClr>
                </a:solidFill>
                <a:cs typeface="B Titr" panose="00000700000000000000" pitchFamily="2" charset="-78"/>
              </a:rPr>
              <a:t>نوع ورزش: </a:t>
            </a:r>
            <a:r>
              <a:rPr lang="fa-IR" b="1" dirty="0" err="1">
                <a:cs typeface="B Nazanin" panose="00000400000000000000" pitchFamily="2" charset="-78"/>
              </a:rPr>
              <a:t>ورزشي</a:t>
            </a:r>
            <a:r>
              <a:rPr lang="fa-IR" b="1" dirty="0">
                <a:cs typeface="B Nazanin" panose="00000400000000000000" pitchFamily="2" charset="-78"/>
              </a:rPr>
              <a:t> </a:t>
            </a:r>
            <a:r>
              <a:rPr lang="fa-IR" b="1" dirty="0" err="1">
                <a:cs typeface="B Nazanin" panose="00000400000000000000" pitchFamily="2" charset="-78"/>
              </a:rPr>
              <a:t>بايد</a:t>
            </a:r>
            <a:r>
              <a:rPr lang="fa-IR" b="1" dirty="0">
                <a:cs typeface="B Nazanin" panose="00000400000000000000" pitchFamily="2" charset="-78"/>
              </a:rPr>
              <a:t> انتخاب شود </a:t>
            </a:r>
            <a:r>
              <a:rPr lang="fa-IR" b="1" dirty="0" err="1">
                <a:cs typeface="B Nazanin" panose="00000400000000000000" pitchFamily="2" charset="-78"/>
              </a:rPr>
              <a:t>كه</a:t>
            </a:r>
            <a:r>
              <a:rPr lang="fa-IR" b="1" dirty="0">
                <a:cs typeface="B Nazanin" panose="00000400000000000000" pitchFamily="2" charset="-78"/>
              </a:rPr>
              <a:t> </a:t>
            </a:r>
            <a:r>
              <a:rPr lang="fa-IR" b="1" dirty="0" err="1">
                <a:cs typeface="B Nazanin" panose="00000400000000000000" pitchFamily="2" charset="-78"/>
              </a:rPr>
              <a:t>براي</a:t>
            </a:r>
            <a:r>
              <a:rPr lang="fa-IR" b="1" dirty="0">
                <a:cs typeface="B Nazanin" panose="00000400000000000000" pitchFamily="2" charset="-78"/>
              </a:rPr>
              <a:t> انجام دهنده لذت بخش باشد</a:t>
            </a:r>
            <a:r>
              <a:rPr lang="fa-IR" b="1" dirty="0" smtClean="0">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p14="http://schemas.microsoft.com/office/powerpoint/2010/main" val="11015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29600" cy="1069848"/>
          </a:xfrm>
        </p:spPr>
        <p:txBody>
          <a:bodyPr>
            <a:normAutofit/>
          </a:bodyPr>
          <a:lstStyle/>
          <a:p>
            <a:r>
              <a:rPr lang="fa-IR" sz="3200" b="1" dirty="0">
                <a:cs typeface="B Nazanin" panose="00000400000000000000" pitchFamily="2" charset="-78"/>
              </a:rPr>
              <a:t>پیاده روی یکی از بهترین ورزش ها برای افراد دیابتی است.</a:t>
            </a:r>
            <a:endParaRPr lang="en-US" sz="3200" b="1"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4726360" y="1834552"/>
            <a:ext cx="3452061" cy="4332727"/>
          </a:xfrm>
          <a:prstGeom prst="rect">
            <a:avLst/>
          </a:prstGeom>
        </p:spPr>
      </p:pic>
      <p:pic>
        <p:nvPicPr>
          <p:cNvPr id="4" name="Picture 3"/>
          <p:cNvPicPr>
            <a:picLocks noChangeAspect="1"/>
          </p:cNvPicPr>
          <p:nvPr/>
        </p:nvPicPr>
        <p:blipFill>
          <a:blip r:embed="rId3"/>
          <a:stretch>
            <a:fillRect/>
          </a:stretch>
        </p:blipFill>
        <p:spPr>
          <a:xfrm>
            <a:off x="1331640" y="1836414"/>
            <a:ext cx="3240360" cy="4330865"/>
          </a:xfrm>
          <a:prstGeom prst="rect">
            <a:avLst/>
          </a:prstGeom>
        </p:spPr>
      </p:pic>
    </p:spTree>
    <p:extLst>
      <p:ext uri="{BB962C8B-B14F-4D97-AF65-F5344CB8AC3E}">
        <p14:creationId xmlns:p14="http://schemas.microsoft.com/office/powerpoint/2010/main" val="983234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1066800"/>
          </a:xfrm>
        </p:spPr>
        <p:txBody>
          <a:bodyPr>
            <a:normAutofit/>
          </a:bodyPr>
          <a:lstStyle/>
          <a:p>
            <a:pPr algn="ctr"/>
            <a:r>
              <a:rPr lang="fa-IR" sz="3600" dirty="0">
                <a:cs typeface="B Titr" panose="00000700000000000000" pitchFamily="2" charset="-78"/>
              </a:rPr>
              <a:t>مصرف </a:t>
            </a:r>
            <a:r>
              <a:rPr lang="fa-IR" sz="3600" dirty="0" err="1">
                <a:cs typeface="B Titr" panose="00000700000000000000" pitchFamily="2" charset="-78"/>
              </a:rPr>
              <a:t>داروهاي</a:t>
            </a:r>
            <a:r>
              <a:rPr lang="fa-IR" sz="3600" dirty="0">
                <a:cs typeface="B Titr" panose="00000700000000000000" pitchFamily="2" charset="-78"/>
              </a:rPr>
              <a:t> </a:t>
            </a:r>
            <a:r>
              <a:rPr lang="fa-IR" sz="3600" dirty="0" err="1">
                <a:cs typeface="B Titr" panose="00000700000000000000" pitchFamily="2" charset="-78"/>
              </a:rPr>
              <a:t>تجويز</a:t>
            </a:r>
            <a:r>
              <a:rPr lang="fa-IR" sz="3600" dirty="0">
                <a:cs typeface="B Titr" panose="00000700000000000000" pitchFamily="2" charset="-78"/>
              </a:rPr>
              <a:t> شده</a:t>
            </a:r>
            <a:endParaRPr lang="en-US" sz="3600" dirty="0">
              <a:cs typeface="B Titr" panose="00000700000000000000" pitchFamily="2" charset="-78"/>
            </a:endParaRPr>
          </a:p>
        </p:txBody>
      </p:sp>
      <p:sp>
        <p:nvSpPr>
          <p:cNvPr id="3" name="Content Placeholder 2"/>
          <p:cNvSpPr>
            <a:spLocks noGrp="1"/>
          </p:cNvSpPr>
          <p:nvPr>
            <p:ph idx="1"/>
          </p:nvPr>
        </p:nvSpPr>
        <p:spPr>
          <a:xfrm>
            <a:off x="457200" y="1687488"/>
            <a:ext cx="8229600" cy="4887048"/>
          </a:xfrm>
        </p:spPr>
        <p:txBody>
          <a:bodyPr/>
          <a:lstStyle/>
          <a:p>
            <a:pPr algn="r"/>
            <a:r>
              <a:rPr lang="fa-IR" b="1" dirty="0">
                <a:cs typeface="B Nazanin" panose="00000400000000000000" pitchFamily="2" charset="-78"/>
              </a:rPr>
              <a:t>انواع </a:t>
            </a:r>
            <a:r>
              <a:rPr lang="fa-IR" b="1" dirty="0" err="1">
                <a:cs typeface="B Nazanin" panose="00000400000000000000" pitchFamily="2" charset="-78"/>
              </a:rPr>
              <a:t>مختلفي</a:t>
            </a:r>
            <a:r>
              <a:rPr lang="fa-IR" b="1" dirty="0">
                <a:cs typeface="B Nazanin" panose="00000400000000000000" pitchFamily="2" charset="-78"/>
              </a:rPr>
              <a:t> از داروها </a:t>
            </a:r>
            <a:r>
              <a:rPr lang="fa-IR" b="1" dirty="0" err="1">
                <a:cs typeface="B Nazanin" panose="00000400000000000000" pitchFamily="2" charset="-78"/>
              </a:rPr>
              <a:t>براي</a:t>
            </a:r>
            <a:r>
              <a:rPr lang="fa-IR" b="1" dirty="0">
                <a:cs typeface="B Nazanin" panose="00000400000000000000" pitchFamily="2" charset="-78"/>
              </a:rPr>
              <a:t>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a:t>
            </a:r>
            <a:r>
              <a:rPr lang="fa-IR" b="1" dirty="0" err="1">
                <a:cs typeface="B Nazanin" panose="00000400000000000000" pitchFamily="2" charset="-78"/>
              </a:rPr>
              <a:t>تجويز</a:t>
            </a:r>
            <a:r>
              <a:rPr lang="fa-IR" b="1" dirty="0">
                <a:cs typeface="B Nazanin" panose="00000400000000000000" pitchFamily="2" charset="-78"/>
              </a:rPr>
              <a:t> </a:t>
            </a:r>
            <a:r>
              <a:rPr lang="fa-IR" b="1" dirty="0" err="1">
                <a:cs typeface="B Nazanin" panose="00000400000000000000" pitchFamily="2" charset="-78"/>
              </a:rPr>
              <a:t>مي</a:t>
            </a:r>
            <a:r>
              <a:rPr lang="fa-IR" b="1" dirty="0">
                <a:cs typeface="B Nazanin" panose="00000400000000000000" pitchFamily="2" charset="-78"/>
              </a:rPr>
              <a:t> شود </a:t>
            </a:r>
            <a:r>
              <a:rPr lang="fa-IR" dirty="0">
                <a:cs typeface="B Nazanin" panose="00000400000000000000" pitchFamily="2" charset="-78"/>
              </a:rPr>
              <a:t>(</a:t>
            </a:r>
            <a:r>
              <a:rPr lang="fa-IR" dirty="0" err="1">
                <a:cs typeface="B Nazanin" panose="00000400000000000000" pitchFamily="2" charset="-78"/>
              </a:rPr>
              <a:t>انسولين</a:t>
            </a:r>
            <a:r>
              <a:rPr lang="fa-IR" dirty="0">
                <a:cs typeface="B Nazanin" panose="00000400000000000000" pitchFamily="2" charset="-78"/>
              </a:rPr>
              <a:t>، قرص </a:t>
            </a:r>
            <a:r>
              <a:rPr lang="fa-IR" dirty="0" err="1">
                <a:cs typeface="B Nazanin" panose="00000400000000000000" pitchFamily="2" charset="-78"/>
              </a:rPr>
              <a:t>هاي</a:t>
            </a:r>
            <a:r>
              <a:rPr lang="fa-IR" dirty="0">
                <a:cs typeface="B Nazanin" panose="00000400000000000000" pitchFamily="2" charset="-78"/>
              </a:rPr>
              <a:t> </a:t>
            </a:r>
            <a:r>
              <a:rPr lang="fa-IR" dirty="0" err="1">
                <a:cs typeface="B Nazanin" panose="00000400000000000000" pitchFamily="2" charset="-78"/>
              </a:rPr>
              <a:t>پايين</a:t>
            </a:r>
            <a:r>
              <a:rPr lang="fa-IR" dirty="0">
                <a:cs typeface="B Nazanin" panose="00000400000000000000" pitchFamily="2" charset="-78"/>
              </a:rPr>
              <a:t> آورنده قند خون، </a:t>
            </a:r>
            <a:r>
              <a:rPr lang="fa-IR" dirty="0" err="1">
                <a:cs typeface="B Nazanin" panose="00000400000000000000" pitchFamily="2" charset="-78"/>
              </a:rPr>
              <a:t>آسپرين</a:t>
            </a:r>
            <a:r>
              <a:rPr lang="fa-IR" dirty="0">
                <a:cs typeface="B Nazanin" panose="00000400000000000000" pitchFamily="2" charset="-78"/>
              </a:rPr>
              <a:t>، </a:t>
            </a:r>
            <a:r>
              <a:rPr lang="fa-IR" dirty="0" err="1">
                <a:cs typeface="B Nazanin" panose="00000400000000000000" pitchFamily="2" charset="-78"/>
              </a:rPr>
              <a:t>داروهاي</a:t>
            </a:r>
            <a:r>
              <a:rPr lang="fa-IR" dirty="0">
                <a:cs typeface="B Nazanin" panose="00000400000000000000" pitchFamily="2" charset="-78"/>
              </a:rPr>
              <a:t> </a:t>
            </a:r>
            <a:r>
              <a:rPr lang="fa-IR" dirty="0" err="1">
                <a:cs typeface="B Nazanin" panose="00000400000000000000" pitchFamily="2" charset="-78"/>
              </a:rPr>
              <a:t>تنظيم</a:t>
            </a:r>
            <a:r>
              <a:rPr lang="fa-IR" dirty="0">
                <a:cs typeface="B Nazanin" panose="00000400000000000000" pitchFamily="2" charset="-78"/>
              </a:rPr>
              <a:t> </a:t>
            </a:r>
            <a:r>
              <a:rPr lang="fa-IR" dirty="0" err="1">
                <a:cs typeface="B Nazanin" panose="00000400000000000000" pitchFamily="2" charset="-78"/>
              </a:rPr>
              <a:t>كننده</a:t>
            </a:r>
            <a:r>
              <a:rPr lang="fa-IR" dirty="0">
                <a:cs typeface="B Nazanin" panose="00000400000000000000" pitchFamily="2" charset="-78"/>
              </a:rPr>
              <a:t> </a:t>
            </a:r>
            <a:r>
              <a:rPr lang="fa-IR" dirty="0" err="1">
                <a:cs typeface="B Nazanin" panose="00000400000000000000" pitchFamily="2" charset="-78"/>
              </a:rPr>
              <a:t>فشارخون</a:t>
            </a:r>
            <a:r>
              <a:rPr lang="fa-IR" dirty="0">
                <a:cs typeface="B Nazanin" panose="00000400000000000000" pitchFamily="2" charset="-78"/>
              </a:rPr>
              <a:t> بالا و </a:t>
            </a:r>
            <a:r>
              <a:rPr lang="fa-IR" dirty="0" err="1">
                <a:cs typeface="B Nazanin" panose="00000400000000000000" pitchFamily="2" charset="-78"/>
              </a:rPr>
              <a:t>چربي</a:t>
            </a:r>
            <a:r>
              <a:rPr lang="fa-IR" dirty="0">
                <a:cs typeface="B Nazanin" panose="00000400000000000000" pitchFamily="2" charset="-78"/>
              </a:rPr>
              <a:t> </a:t>
            </a:r>
            <a:r>
              <a:rPr lang="fa-IR" dirty="0" err="1">
                <a:cs typeface="B Nazanin" panose="00000400000000000000" pitchFamily="2" charset="-78"/>
              </a:rPr>
              <a:t>هاي</a:t>
            </a:r>
            <a:r>
              <a:rPr lang="fa-IR" dirty="0">
                <a:cs typeface="B Nazanin" panose="00000400000000000000" pitchFamily="2" charset="-78"/>
              </a:rPr>
              <a:t> خون و ...).</a:t>
            </a:r>
            <a:endParaRPr lang="en-US" dirty="0">
              <a:cs typeface="B Nazanin" panose="00000400000000000000" pitchFamily="2" charset="-78"/>
            </a:endParaRPr>
          </a:p>
          <a:p>
            <a:pPr algn="r"/>
            <a:r>
              <a:rPr lang="fa-IR" b="1" dirty="0" err="1">
                <a:cs typeface="B Nazanin" panose="00000400000000000000" pitchFamily="2" charset="-78"/>
              </a:rPr>
              <a:t>بايد</a:t>
            </a:r>
            <a:r>
              <a:rPr lang="fa-IR" b="1" dirty="0">
                <a:cs typeface="B Nazanin" panose="00000400000000000000" pitchFamily="2" charset="-78"/>
              </a:rPr>
              <a:t> به </a:t>
            </a:r>
            <a:r>
              <a:rPr lang="fa-IR" b="1" dirty="0" err="1">
                <a:cs typeface="B Nazanin" panose="00000400000000000000" pitchFamily="2" charset="-78"/>
              </a:rPr>
              <a:t>بيماران</a:t>
            </a:r>
            <a:r>
              <a:rPr lang="fa-IR" b="1" dirty="0">
                <a:cs typeface="B Nazanin" panose="00000400000000000000" pitchFamily="2" charset="-78"/>
              </a:rPr>
              <a:t> نام </a:t>
            </a:r>
            <a:r>
              <a:rPr lang="fa-IR" b="1" dirty="0" err="1">
                <a:cs typeface="B Nazanin" panose="00000400000000000000" pitchFamily="2" charset="-78"/>
              </a:rPr>
              <a:t>داروهاي</a:t>
            </a:r>
            <a:r>
              <a:rPr lang="fa-IR" b="1" dirty="0">
                <a:cs typeface="B Nazanin" panose="00000400000000000000" pitchFamily="2" charset="-78"/>
              </a:rPr>
              <a:t> مصرف، مقدار مصرف، علت مصرف، زمان مصرف، عوارض </a:t>
            </a:r>
            <a:r>
              <a:rPr lang="fa-IR" b="1" dirty="0" err="1">
                <a:cs typeface="B Nazanin" panose="00000400000000000000" pitchFamily="2" charset="-78"/>
              </a:rPr>
              <a:t>جانبي</a:t>
            </a:r>
            <a:r>
              <a:rPr lang="fa-IR" b="1" dirty="0">
                <a:cs typeface="B Nazanin" panose="00000400000000000000" pitchFamily="2" charset="-78"/>
              </a:rPr>
              <a:t> </a:t>
            </a:r>
            <a:r>
              <a:rPr lang="fa-IR" b="1" dirty="0" err="1">
                <a:cs typeface="B Nazanin" panose="00000400000000000000" pitchFamily="2" charset="-78"/>
              </a:rPr>
              <a:t>احتمالي</a:t>
            </a:r>
            <a:r>
              <a:rPr lang="fa-IR" b="1" dirty="0">
                <a:cs typeface="B Nazanin" panose="00000400000000000000" pitchFamily="2" charset="-78"/>
              </a:rPr>
              <a:t> اقدام لازم در صورت </a:t>
            </a:r>
            <a:r>
              <a:rPr lang="fa-IR" b="1" dirty="0" err="1">
                <a:cs typeface="B Nazanin" panose="00000400000000000000" pitchFamily="2" charset="-78"/>
              </a:rPr>
              <a:t>فراموشي</a:t>
            </a:r>
            <a:r>
              <a:rPr lang="fa-IR" b="1" dirty="0">
                <a:cs typeface="B Nazanin" panose="00000400000000000000" pitchFamily="2" charset="-78"/>
              </a:rPr>
              <a:t> دارو و هر گونه </a:t>
            </a:r>
            <a:r>
              <a:rPr lang="fa-IR" b="1" dirty="0" err="1">
                <a:cs typeface="B Nazanin" panose="00000400000000000000" pitchFamily="2" charset="-78"/>
              </a:rPr>
              <a:t>توصيه</a:t>
            </a:r>
            <a:r>
              <a:rPr lang="fa-IR" b="1" dirty="0">
                <a:cs typeface="B Nazanin" panose="00000400000000000000" pitchFamily="2" charset="-78"/>
              </a:rPr>
              <a:t> مربوط به دارو را آموزش داد.</a:t>
            </a:r>
            <a:endParaRPr lang="en-US" b="1" dirty="0">
              <a:cs typeface="B Nazanin" panose="00000400000000000000" pitchFamily="2" charset="-78"/>
            </a:endParaRPr>
          </a:p>
          <a:p>
            <a:pPr algn="r"/>
            <a:r>
              <a:rPr lang="fa-IR" b="1" dirty="0" err="1">
                <a:cs typeface="B Nazanin" panose="00000400000000000000" pitchFamily="2" charset="-78"/>
              </a:rPr>
              <a:t>بعضي</a:t>
            </a:r>
            <a:r>
              <a:rPr lang="fa-IR" b="1" dirty="0">
                <a:cs typeface="B Nazanin" panose="00000400000000000000" pitchFamily="2" charset="-78"/>
              </a:rPr>
              <a:t> از داروها با </a:t>
            </a:r>
            <a:r>
              <a:rPr lang="fa-IR" b="1" dirty="0" err="1">
                <a:cs typeface="B Nazanin" panose="00000400000000000000" pitchFamily="2" charset="-78"/>
              </a:rPr>
              <a:t>داروهاي</a:t>
            </a:r>
            <a:r>
              <a:rPr lang="fa-IR" b="1" dirty="0">
                <a:cs typeface="B Nazanin" panose="00000400000000000000" pitchFamily="2" charset="-78"/>
              </a:rPr>
              <a:t> </a:t>
            </a:r>
            <a:r>
              <a:rPr lang="fa-IR" b="1" dirty="0" err="1">
                <a:cs typeface="B Nazanin" panose="00000400000000000000" pitchFamily="2" charset="-78"/>
              </a:rPr>
              <a:t>ديگر</a:t>
            </a:r>
            <a:r>
              <a:rPr lang="fa-IR" b="1" dirty="0">
                <a:cs typeface="B Nazanin" panose="00000400000000000000" pitchFamily="2" charset="-78"/>
              </a:rPr>
              <a:t> تداخل دارند. به </a:t>
            </a:r>
            <a:r>
              <a:rPr lang="fa-IR" b="1" dirty="0" err="1">
                <a:cs typeface="B Nazanin" panose="00000400000000000000" pitchFamily="2" charset="-78"/>
              </a:rPr>
              <a:t>بيمار</a:t>
            </a:r>
            <a:r>
              <a:rPr lang="fa-IR" b="1" dirty="0">
                <a:cs typeface="B Nazanin" panose="00000400000000000000" pitchFamily="2" charset="-78"/>
              </a:rPr>
              <a:t> </a:t>
            </a:r>
            <a:r>
              <a:rPr lang="fa-IR" b="1" dirty="0" err="1">
                <a:cs typeface="B Nazanin" panose="00000400000000000000" pitchFamily="2" charset="-78"/>
              </a:rPr>
              <a:t>توصيه</a:t>
            </a:r>
            <a:r>
              <a:rPr lang="fa-IR" b="1" dirty="0">
                <a:cs typeface="B Nazanin" panose="00000400000000000000" pitchFamily="2" charset="-78"/>
              </a:rPr>
              <a:t> </a:t>
            </a:r>
            <a:r>
              <a:rPr lang="fa-IR" b="1" dirty="0" err="1">
                <a:cs typeface="B Nazanin" panose="00000400000000000000" pitchFamily="2" charset="-78"/>
              </a:rPr>
              <a:t>كنيد</a:t>
            </a:r>
            <a:r>
              <a:rPr lang="fa-IR" b="1" dirty="0">
                <a:cs typeface="B Nazanin" panose="00000400000000000000" pitchFamily="2" charset="-78"/>
              </a:rPr>
              <a:t> </a:t>
            </a:r>
            <a:r>
              <a:rPr lang="fa-IR" b="1" dirty="0" err="1">
                <a:cs typeface="B Nazanin" panose="00000400000000000000" pitchFamily="2" charset="-78"/>
              </a:rPr>
              <a:t>كه</a:t>
            </a:r>
            <a:r>
              <a:rPr lang="fa-IR" b="1" dirty="0">
                <a:cs typeface="B Nazanin" panose="00000400000000000000" pitchFamily="2" charset="-78"/>
              </a:rPr>
              <a:t> اگر به </a:t>
            </a:r>
            <a:r>
              <a:rPr lang="fa-IR" b="1" dirty="0" err="1">
                <a:cs typeface="B Nazanin" panose="00000400000000000000" pitchFamily="2" charset="-78"/>
              </a:rPr>
              <a:t>پزشك</a:t>
            </a:r>
            <a:r>
              <a:rPr lang="fa-IR" b="1" dirty="0">
                <a:cs typeface="B Nazanin" panose="00000400000000000000" pitchFamily="2" charset="-78"/>
              </a:rPr>
              <a:t> </a:t>
            </a:r>
            <a:r>
              <a:rPr lang="fa-IR" b="1" dirty="0" err="1">
                <a:cs typeface="B Nazanin" panose="00000400000000000000" pitchFamily="2" charset="-78"/>
              </a:rPr>
              <a:t>ديگري</a:t>
            </a:r>
            <a:r>
              <a:rPr lang="fa-IR" b="1" dirty="0">
                <a:cs typeface="B Nazanin" panose="00000400000000000000" pitchFamily="2" charset="-78"/>
              </a:rPr>
              <a:t> مراجعه </a:t>
            </a:r>
            <a:r>
              <a:rPr lang="fa-IR" b="1" dirty="0" err="1">
                <a:cs typeface="B Nazanin" panose="00000400000000000000" pitchFamily="2" charset="-78"/>
              </a:rPr>
              <a:t>مي</a:t>
            </a:r>
            <a:r>
              <a:rPr lang="fa-IR" b="1" dirty="0">
                <a:cs typeface="B Nazanin" panose="00000400000000000000" pitchFamily="2" charset="-78"/>
              </a:rPr>
              <a:t> </a:t>
            </a:r>
            <a:r>
              <a:rPr lang="fa-IR" b="1" dirty="0" err="1">
                <a:cs typeface="B Nazanin" panose="00000400000000000000" pitchFamily="2" charset="-78"/>
              </a:rPr>
              <a:t>كند</a:t>
            </a:r>
            <a:r>
              <a:rPr lang="fa-IR" b="1" dirty="0">
                <a:cs typeface="B Nazanin" panose="00000400000000000000" pitchFamily="2" charset="-78"/>
              </a:rPr>
              <a:t> . حتما</a:t>
            </a:r>
            <a:r>
              <a:rPr lang="fa-IR" sz="2400" b="1" dirty="0">
                <a:solidFill>
                  <a:srgbClr val="C00000"/>
                </a:solidFill>
                <a:cs typeface="B Titr" panose="00000700000000000000" pitchFamily="2" charset="-78"/>
              </a:rPr>
              <a:t> </a:t>
            </a:r>
            <a:r>
              <a:rPr lang="fa-IR" sz="2400" b="1" dirty="0" err="1">
                <a:solidFill>
                  <a:srgbClr val="C00000"/>
                </a:solidFill>
                <a:cs typeface="B Titr" panose="00000700000000000000" pitchFamily="2" charset="-78"/>
              </a:rPr>
              <a:t>ليست</a:t>
            </a:r>
            <a:r>
              <a:rPr lang="fa-IR" sz="2400" b="1" dirty="0">
                <a:solidFill>
                  <a:srgbClr val="C00000"/>
                </a:solidFill>
                <a:cs typeface="B Titr" panose="00000700000000000000" pitchFamily="2" charset="-78"/>
              </a:rPr>
              <a:t> </a:t>
            </a:r>
            <a:r>
              <a:rPr lang="fa-IR" sz="2400" b="1" dirty="0" err="1">
                <a:solidFill>
                  <a:srgbClr val="C00000"/>
                </a:solidFill>
                <a:cs typeface="B Titr" panose="00000700000000000000" pitchFamily="2" charset="-78"/>
              </a:rPr>
              <a:t>داروهاي</a:t>
            </a:r>
            <a:r>
              <a:rPr lang="fa-IR" sz="2400" b="1" dirty="0">
                <a:solidFill>
                  <a:srgbClr val="C00000"/>
                </a:solidFill>
                <a:cs typeface="B Titr" panose="00000700000000000000" pitchFamily="2" charset="-78"/>
              </a:rPr>
              <a:t> </a:t>
            </a:r>
            <a:r>
              <a:rPr lang="fa-IR" sz="2400" b="1" dirty="0" err="1">
                <a:solidFill>
                  <a:srgbClr val="C00000"/>
                </a:solidFill>
                <a:cs typeface="B Titr" panose="00000700000000000000" pitchFamily="2" charset="-78"/>
              </a:rPr>
              <a:t>مصرفي</a:t>
            </a:r>
            <a:r>
              <a:rPr lang="fa-IR" sz="2400" b="1" dirty="0">
                <a:solidFill>
                  <a:srgbClr val="C00000"/>
                </a:solidFill>
                <a:cs typeface="B Titr" panose="00000700000000000000" pitchFamily="2" charset="-78"/>
              </a:rPr>
              <a:t> </a:t>
            </a:r>
            <a:r>
              <a:rPr lang="fa-IR" b="1" dirty="0">
                <a:cs typeface="B Nazanin" panose="00000400000000000000" pitchFamily="2" charset="-78"/>
              </a:rPr>
              <a:t>خود را به </a:t>
            </a:r>
            <a:r>
              <a:rPr lang="fa-IR" b="1" dirty="0" err="1">
                <a:cs typeface="B Nazanin" panose="00000400000000000000" pitchFamily="2" charset="-78"/>
              </a:rPr>
              <a:t>وي</a:t>
            </a:r>
            <a:r>
              <a:rPr lang="fa-IR" b="1" dirty="0">
                <a:cs typeface="B Nazanin" panose="00000400000000000000" pitchFamily="2" charset="-78"/>
              </a:rPr>
              <a:t> نشان دهد تا از </a:t>
            </a:r>
            <a:r>
              <a:rPr lang="fa-IR" b="1" dirty="0" err="1">
                <a:cs typeface="B Nazanin" panose="00000400000000000000" pitchFamily="2" charset="-78"/>
              </a:rPr>
              <a:t>تجويز</a:t>
            </a:r>
            <a:r>
              <a:rPr lang="fa-IR" b="1" dirty="0">
                <a:cs typeface="B Nazanin" panose="00000400000000000000" pitchFamily="2" charset="-78"/>
              </a:rPr>
              <a:t> </a:t>
            </a:r>
            <a:r>
              <a:rPr lang="fa-IR" b="1" dirty="0" err="1">
                <a:cs typeface="B Nazanin" panose="00000400000000000000" pitchFamily="2" charset="-78"/>
              </a:rPr>
              <a:t>داروهايي</a:t>
            </a:r>
            <a:r>
              <a:rPr lang="fa-IR" b="1" dirty="0">
                <a:cs typeface="B Nazanin" panose="00000400000000000000" pitchFamily="2" charset="-78"/>
              </a:rPr>
              <a:t> </a:t>
            </a:r>
            <a:r>
              <a:rPr lang="fa-IR" b="1" dirty="0" err="1">
                <a:cs typeface="B Nazanin" panose="00000400000000000000" pitchFamily="2" charset="-78"/>
              </a:rPr>
              <a:t>كه</a:t>
            </a:r>
            <a:r>
              <a:rPr lang="fa-IR" b="1" dirty="0">
                <a:cs typeface="B Nazanin" panose="00000400000000000000" pitchFamily="2" charset="-78"/>
              </a:rPr>
              <a:t> با هم تداخل دارند اجتناب شود.</a:t>
            </a:r>
            <a:endParaRPr lang="en-US" b="1" dirty="0">
              <a:cs typeface="B Nazanin" panose="00000400000000000000" pitchFamily="2" charset="-78"/>
            </a:endParaRPr>
          </a:p>
          <a:p>
            <a:endParaRPr lang="en-US" dirty="0"/>
          </a:p>
        </p:txBody>
      </p:sp>
    </p:spTree>
    <p:extLst>
      <p:ext uri="{BB962C8B-B14F-4D97-AF65-F5344CB8AC3E}">
        <p14:creationId xmlns:p14="http://schemas.microsoft.com/office/powerpoint/2010/main" val="32346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80120"/>
          </a:xfrm>
        </p:spPr>
        <p:txBody>
          <a:bodyPr>
            <a:normAutofit/>
          </a:bodyPr>
          <a:lstStyle/>
          <a:p>
            <a:pPr algn="ctr"/>
            <a:r>
              <a:rPr lang="fa-IR" sz="2800" dirty="0">
                <a:cs typeface="B Titr" panose="00000700000000000000" pitchFamily="2" charset="-78"/>
              </a:rPr>
              <a:t>دانستنی </a:t>
            </a:r>
            <a:r>
              <a:rPr lang="fa-IR" sz="2800" dirty="0" err="1">
                <a:cs typeface="B Titr" panose="00000700000000000000" pitchFamily="2" charset="-78"/>
              </a:rPr>
              <a:t>هایی</a:t>
            </a:r>
            <a:r>
              <a:rPr lang="fa-IR" sz="2800" dirty="0">
                <a:cs typeface="B Titr" panose="00000700000000000000" pitchFamily="2" charset="-78"/>
              </a:rPr>
              <a:t> در ارتباط با </a:t>
            </a:r>
            <a:r>
              <a:rPr lang="fa-IR" sz="2800" dirty="0" smtClean="0">
                <a:cs typeface="B Titr" panose="00000700000000000000" pitchFamily="2" charset="-78"/>
              </a:rPr>
              <a:t/>
            </a:r>
            <a:br>
              <a:rPr lang="fa-IR" sz="2800" dirty="0" smtClean="0">
                <a:cs typeface="B Titr" panose="00000700000000000000" pitchFamily="2" charset="-78"/>
              </a:rPr>
            </a:br>
            <a:r>
              <a:rPr lang="fa-IR" sz="2800" dirty="0" smtClean="0">
                <a:cs typeface="B Titr" panose="00000700000000000000" pitchFamily="2" charset="-78"/>
              </a:rPr>
              <a:t>قرص </a:t>
            </a:r>
            <a:r>
              <a:rPr lang="fa-IR" sz="2800" dirty="0">
                <a:cs typeface="B Titr" panose="00000700000000000000" pitchFamily="2" charset="-78"/>
              </a:rPr>
              <a:t>های خوراکی پایین آورنده قند خون</a:t>
            </a:r>
            <a:endParaRPr lang="en-US" sz="2800" dirty="0">
              <a:cs typeface="B Titr" panose="00000700000000000000" pitchFamily="2" charset="-78"/>
            </a:endParaRPr>
          </a:p>
        </p:txBody>
      </p:sp>
      <p:sp>
        <p:nvSpPr>
          <p:cNvPr id="3" name="Content Placeholder 2"/>
          <p:cNvSpPr>
            <a:spLocks noGrp="1"/>
          </p:cNvSpPr>
          <p:nvPr>
            <p:ph idx="1"/>
          </p:nvPr>
        </p:nvSpPr>
        <p:spPr>
          <a:xfrm>
            <a:off x="457200" y="1628800"/>
            <a:ext cx="8229600" cy="4945736"/>
          </a:xfrm>
        </p:spPr>
        <p:txBody>
          <a:bodyPr/>
          <a:lstStyle/>
          <a:p>
            <a:pPr lvl="0" algn="r"/>
            <a:r>
              <a:rPr lang="ar-SA" b="1" dirty="0">
                <a:cs typeface="B Nazanin" panose="00000400000000000000" pitchFamily="2" charset="-78"/>
              </a:rPr>
              <a:t>قرص های خوراکی پایین آورنده قند خون در بیماران مبتلا به دیابت نوع 2 استفاده می شوند.</a:t>
            </a:r>
            <a:endParaRPr lang="en-US" b="1" dirty="0">
              <a:cs typeface="B Nazanin" panose="00000400000000000000" pitchFamily="2" charset="-78"/>
            </a:endParaRPr>
          </a:p>
          <a:p>
            <a:pPr lvl="0" algn="r"/>
            <a:r>
              <a:rPr lang="ar-SA" b="1" dirty="0">
                <a:cs typeface="B Nazanin" panose="00000400000000000000" pitchFamily="2" charset="-78"/>
              </a:rPr>
              <a:t>بیمار باید نام داروها، روش استفاده </a:t>
            </a:r>
            <a:r>
              <a:rPr lang="ar-SA" dirty="0">
                <a:cs typeface="B Nazanin" panose="00000400000000000000" pitchFamily="2" charset="-78"/>
              </a:rPr>
              <a:t>(پیش و یا پس از غذا میل شدن دارو) </a:t>
            </a:r>
            <a:r>
              <a:rPr lang="ar-SA" b="1" dirty="0">
                <a:cs typeface="B Nazanin" panose="00000400000000000000" pitchFamily="2" charset="-78"/>
              </a:rPr>
              <a:t>و عوارض احتمالی دارو های مصرفی را یاد بگیرد. </a:t>
            </a:r>
            <a:endParaRPr lang="en-US" b="1" dirty="0">
              <a:cs typeface="B Nazanin" panose="00000400000000000000" pitchFamily="2" charset="-78"/>
            </a:endParaRPr>
          </a:p>
          <a:p>
            <a:endParaRPr lang="en-US" dirty="0"/>
          </a:p>
        </p:txBody>
      </p:sp>
      <p:pic>
        <p:nvPicPr>
          <p:cNvPr id="4" name="Picture 3"/>
          <p:cNvPicPr>
            <a:picLocks noChangeAspect="1"/>
          </p:cNvPicPr>
          <p:nvPr/>
        </p:nvPicPr>
        <p:blipFill>
          <a:blip r:embed="rId2"/>
          <a:stretch>
            <a:fillRect/>
          </a:stretch>
        </p:blipFill>
        <p:spPr>
          <a:xfrm>
            <a:off x="2627784" y="3645024"/>
            <a:ext cx="4086064" cy="2664296"/>
          </a:xfrm>
          <a:prstGeom prst="rect">
            <a:avLst/>
          </a:prstGeom>
        </p:spPr>
      </p:pic>
    </p:spTree>
    <p:extLst>
      <p:ext uri="{BB962C8B-B14F-4D97-AF65-F5344CB8AC3E}">
        <p14:creationId xmlns:p14="http://schemas.microsoft.com/office/powerpoint/2010/main" val="139980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80120"/>
          </a:xfrm>
        </p:spPr>
        <p:txBody>
          <a:bodyPr>
            <a:normAutofit/>
          </a:bodyPr>
          <a:lstStyle/>
          <a:p>
            <a:pPr algn="ctr"/>
            <a:r>
              <a:rPr lang="fa-IR" sz="2800" dirty="0">
                <a:cs typeface="B Titr" panose="00000700000000000000" pitchFamily="2" charset="-78"/>
              </a:rPr>
              <a:t>دانستنی </a:t>
            </a:r>
            <a:r>
              <a:rPr lang="fa-IR" sz="2800" dirty="0" err="1">
                <a:cs typeface="B Titr" panose="00000700000000000000" pitchFamily="2" charset="-78"/>
              </a:rPr>
              <a:t>هایی</a:t>
            </a:r>
            <a:r>
              <a:rPr lang="fa-IR" sz="2800" dirty="0">
                <a:cs typeface="B Titr" panose="00000700000000000000" pitchFamily="2" charset="-78"/>
              </a:rPr>
              <a:t> در ارتباط با </a:t>
            </a:r>
            <a:r>
              <a:rPr lang="fa-IR" sz="2800" dirty="0" smtClean="0">
                <a:cs typeface="B Titr" panose="00000700000000000000" pitchFamily="2" charset="-78"/>
              </a:rPr>
              <a:t/>
            </a:r>
            <a:br>
              <a:rPr lang="fa-IR" sz="2800" dirty="0" smtClean="0">
                <a:cs typeface="B Titr" panose="00000700000000000000" pitchFamily="2" charset="-78"/>
              </a:rPr>
            </a:br>
            <a:r>
              <a:rPr lang="fa-IR" sz="2800" dirty="0" smtClean="0">
                <a:cs typeface="B Titr" panose="00000700000000000000" pitchFamily="2" charset="-78"/>
              </a:rPr>
              <a:t>قرص </a:t>
            </a:r>
            <a:r>
              <a:rPr lang="fa-IR" sz="2800" dirty="0">
                <a:cs typeface="B Titr" panose="00000700000000000000" pitchFamily="2" charset="-78"/>
              </a:rPr>
              <a:t>های خوراکی پایین آورنده قند </a:t>
            </a:r>
            <a:r>
              <a:rPr lang="fa-IR" sz="2800" dirty="0" smtClean="0">
                <a:cs typeface="B Titr" panose="00000700000000000000" pitchFamily="2" charset="-78"/>
              </a:rPr>
              <a:t>خون ...</a:t>
            </a:r>
            <a:endParaRPr lang="en-US" sz="2800" dirty="0">
              <a:cs typeface="B Titr" panose="00000700000000000000" pitchFamily="2" charset="-78"/>
            </a:endParaRPr>
          </a:p>
        </p:txBody>
      </p:sp>
      <p:sp>
        <p:nvSpPr>
          <p:cNvPr id="3" name="Content Placeholder 2"/>
          <p:cNvSpPr>
            <a:spLocks noGrp="1"/>
          </p:cNvSpPr>
          <p:nvPr>
            <p:ph idx="1"/>
          </p:nvPr>
        </p:nvSpPr>
        <p:spPr>
          <a:xfrm>
            <a:off x="457200" y="1628800"/>
            <a:ext cx="8229600" cy="4945736"/>
          </a:xfrm>
        </p:spPr>
        <p:txBody>
          <a:bodyPr>
            <a:normAutofit/>
          </a:bodyPr>
          <a:lstStyle/>
          <a:p>
            <a:pPr lvl="0" algn="r"/>
            <a:r>
              <a:rPr lang="ar-SA" b="1" dirty="0" smtClean="0">
                <a:cs typeface="B Nazanin" panose="00000400000000000000" pitchFamily="2" charset="-78"/>
              </a:rPr>
              <a:t>هیچ گاه نباید سرخود دوز دارو را کم، زیاد و یا قطع کرد.</a:t>
            </a:r>
            <a:endParaRPr lang="en-US" b="1" dirty="0" smtClean="0">
              <a:cs typeface="B Nazanin" panose="00000400000000000000" pitchFamily="2" charset="-78"/>
            </a:endParaRPr>
          </a:p>
          <a:p>
            <a:pPr lvl="0" algn="r"/>
            <a:r>
              <a:rPr lang="fa-IR" b="1" dirty="0" smtClean="0">
                <a:cs typeface="B Nazanin" panose="00000400000000000000" pitchFamily="2" charset="-78"/>
              </a:rPr>
              <a:t>همراه </a:t>
            </a:r>
            <a:r>
              <a:rPr lang="fa-IR" b="1" dirty="0">
                <a:cs typeface="B Nazanin" panose="00000400000000000000" pitchFamily="2" charset="-78"/>
              </a:rPr>
              <a:t>داشتن لیست داروهای مصرفی در هر ویزیت پزشک ضروری است.</a:t>
            </a:r>
            <a:endParaRPr lang="en-US" b="1" dirty="0">
              <a:cs typeface="B Nazanin" panose="00000400000000000000" pitchFamily="2" charset="-78"/>
            </a:endParaRPr>
          </a:p>
          <a:p>
            <a:pPr lvl="0" algn="r"/>
            <a:r>
              <a:rPr lang="ar-SA" b="1" dirty="0">
                <a:cs typeface="B Nazanin" panose="00000400000000000000" pitchFamily="2" charset="-78"/>
              </a:rPr>
              <a:t>بهترين نتيجه درماني از مصرف قرص هاي خوراكي پايين آورنده قند خون تنها هنگام انجام هم زمان فعاليت بدني منظم، رعايت برنامه غذايي صحيح و در صورت لزوم كاهش وزن به دست مي‏آيد. </a:t>
            </a:r>
            <a:endParaRPr lang="en-US" b="1" dirty="0">
              <a:cs typeface="B Nazanin" panose="00000400000000000000" pitchFamily="2" charset="-78"/>
            </a:endParaRPr>
          </a:p>
          <a:p>
            <a:pPr lvl="0" algn="r"/>
            <a:r>
              <a:rPr lang="ar-SA" b="1" dirty="0">
                <a:cs typeface="B Nazanin" panose="00000400000000000000" pitchFamily="2" charset="-78"/>
              </a:rPr>
              <a:t>مصرف قرص هاي خوراكي به معني ترك انجام فعاليت بدني منظم و عدم رعايت برنامه غذايي صحيح نيست چرا كه در اين صورت، استفاده از اين قرص‏ها به تنهايي كمك كننده نخواهد بود.</a:t>
            </a:r>
            <a:endParaRPr lang="en-US" b="1" dirty="0">
              <a:cs typeface="B Nazanin" panose="00000400000000000000" pitchFamily="2" charset="-78"/>
            </a:endParaRPr>
          </a:p>
          <a:p>
            <a:pPr lvl="0"/>
            <a:endParaRPr lang="en-US" b="1" dirty="0" smtClean="0">
              <a:cs typeface="B Nazanin" panose="00000400000000000000" pitchFamily="2" charset="-78"/>
            </a:endParaRPr>
          </a:p>
          <a:p>
            <a:endParaRPr lang="en-US" dirty="0"/>
          </a:p>
        </p:txBody>
      </p:sp>
    </p:spTree>
    <p:extLst>
      <p:ext uri="{BB962C8B-B14F-4D97-AF65-F5344CB8AC3E}">
        <p14:creationId xmlns:p14="http://schemas.microsoft.com/office/powerpoint/2010/main" val="3338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75240" cy="1066800"/>
          </a:xfrm>
        </p:spPr>
        <p:txBody>
          <a:bodyPr>
            <a:normAutofit/>
          </a:bodyPr>
          <a:lstStyle/>
          <a:p>
            <a:pPr algn="ctr"/>
            <a:r>
              <a:rPr lang="fa-IR" sz="3600" b="1" dirty="0">
                <a:cs typeface="B Titr" panose="00000700000000000000" pitchFamily="2" charset="-78"/>
              </a:rPr>
              <a:t>مصرف </a:t>
            </a:r>
            <a:r>
              <a:rPr lang="fa-IR" sz="3600" b="1" dirty="0" err="1">
                <a:cs typeface="B Titr" panose="00000700000000000000" pitchFamily="2" charset="-78"/>
              </a:rPr>
              <a:t>انسولين</a:t>
            </a:r>
            <a:r>
              <a:rPr lang="fa-IR" sz="3600" b="1" dirty="0">
                <a:cs typeface="B Titr" panose="00000700000000000000" pitchFamily="2" charset="-78"/>
              </a:rPr>
              <a:t> </a:t>
            </a:r>
            <a:endParaRPr lang="en-US" sz="3600" dirty="0">
              <a:cs typeface="B Titr" panose="00000700000000000000" pitchFamily="2" charset="-78"/>
            </a:endParaRPr>
          </a:p>
        </p:txBody>
      </p:sp>
      <p:sp>
        <p:nvSpPr>
          <p:cNvPr id="3" name="Content Placeholder 2"/>
          <p:cNvSpPr>
            <a:spLocks noGrp="1"/>
          </p:cNvSpPr>
          <p:nvPr>
            <p:ph idx="1"/>
          </p:nvPr>
        </p:nvSpPr>
        <p:spPr>
          <a:xfrm>
            <a:off x="457200" y="1556792"/>
            <a:ext cx="8229600" cy="5017744"/>
          </a:xfrm>
        </p:spPr>
        <p:txBody>
          <a:bodyPr/>
          <a:lstStyle/>
          <a:p>
            <a:pPr algn="r"/>
            <a:r>
              <a:rPr lang="fa-IR" b="1" dirty="0" smtClean="0">
                <a:cs typeface="B Nazanin" panose="00000400000000000000" pitchFamily="2" charset="-78"/>
              </a:rPr>
              <a:t>روش </a:t>
            </a:r>
            <a:r>
              <a:rPr lang="fa-IR" b="1" dirty="0">
                <a:cs typeface="B Nazanin" panose="00000400000000000000" pitchFamily="2" charset="-78"/>
              </a:rPr>
              <a:t>های گوناگون و متعددی برای تزریق انسولین وجود دارد، مانند سرنگ، قلم و پمپ </a:t>
            </a:r>
            <a:r>
              <a:rPr lang="fa-IR" b="1" dirty="0" smtClean="0">
                <a:cs typeface="B Nazanin" panose="00000400000000000000" pitchFamily="2" charset="-78"/>
              </a:rPr>
              <a:t>انسولین.</a:t>
            </a:r>
          </a:p>
          <a:p>
            <a:pPr algn="r"/>
            <a:r>
              <a:rPr lang="ar-SA" b="1" dirty="0">
                <a:cs typeface="B Nazanin" panose="00000400000000000000" pitchFamily="2" charset="-78"/>
              </a:rPr>
              <a:t>تزریق انسولین به صورت زیر جلدی </a:t>
            </a:r>
            <a:r>
              <a:rPr lang="ar-SA" dirty="0" smtClean="0">
                <a:cs typeface="B Nazanin" panose="00000400000000000000" pitchFamily="2" charset="-78"/>
              </a:rPr>
              <a:t>(</a:t>
            </a:r>
            <a:r>
              <a:rPr lang="fa-IR" dirty="0" smtClean="0">
                <a:cs typeface="B Nazanin" panose="00000400000000000000" pitchFamily="2" charset="-78"/>
              </a:rPr>
              <a:t>داخل چربی</a:t>
            </a:r>
            <a:r>
              <a:rPr lang="ar-SA" dirty="0" smtClean="0">
                <a:cs typeface="B Nazanin" panose="00000400000000000000" pitchFamily="2" charset="-78"/>
              </a:rPr>
              <a:t>) </a:t>
            </a:r>
            <a:r>
              <a:rPr lang="ar-SA" b="1" dirty="0">
                <a:cs typeface="B Nazanin" panose="00000400000000000000" pitchFamily="2" charset="-78"/>
              </a:rPr>
              <a:t>و اغلب بدون هیچ گونه درد و یا سوزشی انجام می شود</a:t>
            </a:r>
            <a:r>
              <a:rPr lang="ar-SA" b="1" dirty="0" smtClean="0">
                <a:cs typeface="B Nazanin" panose="00000400000000000000" pitchFamily="2" charset="-78"/>
              </a:rPr>
              <a:t>.</a:t>
            </a:r>
            <a:endParaRPr lang="fa-IR" b="1" dirty="0" smtClean="0">
              <a:cs typeface="B Nazanin" panose="00000400000000000000" pitchFamily="2" charset="-78"/>
            </a:endParaRPr>
          </a:p>
          <a:p>
            <a:pPr algn="r"/>
            <a:r>
              <a:rPr lang="ar-SA" b="1" dirty="0">
                <a:cs typeface="B Nazanin" panose="00000400000000000000" pitchFamily="2" charset="-78"/>
              </a:rPr>
              <a:t>سرعت جذب انسولین، به محل تزریق بستگی دارد. به طور مثال جذب انسولین تزریق شده برروی ران ها کند تر از ناحیه شکم صورت می گیرد</a:t>
            </a:r>
            <a:r>
              <a:rPr lang="ar-SA" b="1" dirty="0" smtClean="0">
                <a:cs typeface="B Nazanin" panose="00000400000000000000" pitchFamily="2" charset="-78"/>
              </a:rPr>
              <a:t>.</a:t>
            </a:r>
            <a:endParaRPr lang="fa-IR" b="1" dirty="0" smtClean="0">
              <a:cs typeface="B Nazanin" panose="00000400000000000000" pitchFamily="2" charset="-78"/>
            </a:endParaRPr>
          </a:p>
          <a:p>
            <a:pPr algn="r"/>
            <a:r>
              <a:rPr lang="ar-SA" b="1" dirty="0">
                <a:cs typeface="B Nazanin" panose="00000400000000000000" pitchFamily="2" charset="-78"/>
              </a:rPr>
              <a:t>از تزریق انسولین در یک ناحیۀ ثابت که موجب ایجاد توده های چربی در زیر پوست و مانع از جذب به موقع انسولین می گردد، خودداری </a:t>
            </a:r>
            <a:r>
              <a:rPr lang="fa-IR" b="1" dirty="0" smtClean="0">
                <a:cs typeface="B Nazanin" panose="00000400000000000000" pitchFamily="2" charset="-78"/>
              </a:rPr>
              <a:t>شود.</a:t>
            </a:r>
          </a:p>
          <a:p>
            <a:pPr algn="r"/>
            <a:r>
              <a:rPr lang="ar-SA" b="1" dirty="0">
                <a:cs typeface="B Nazanin" panose="00000400000000000000" pitchFamily="2" charset="-78"/>
              </a:rPr>
              <a:t>محل تزریق را به صورت گردشی عوض </a:t>
            </a:r>
            <a:r>
              <a:rPr lang="fa-IR" b="1" dirty="0" smtClean="0">
                <a:cs typeface="B Nazanin" panose="00000400000000000000" pitchFamily="2" charset="-78"/>
              </a:rPr>
              <a:t>شود.</a:t>
            </a:r>
            <a:endParaRPr lang="en-US" b="1" dirty="0">
              <a:cs typeface="B Nazanin" panose="00000400000000000000" pitchFamily="2" charset="-78"/>
            </a:endParaRPr>
          </a:p>
          <a:p>
            <a:endParaRPr lang="en-US" dirty="0"/>
          </a:p>
        </p:txBody>
      </p:sp>
    </p:spTree>
    <p:extLst>
      <p:ext uri="{BB962C8B-B14F-4D97-AF65-F5344CB8AC3E}">
        <p14:creationId xmlns:p14="http://schemas.microsoft.com/office/powerpoint/2010/main" val="15500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1196752"/>
            <a:ext cx="3744416" cy="3168352"/>
          </a:xfrm>
          <a:prstGeom prst="rect">
            <a:avLst/>
          </a:prstGeom>
        </p:spPr>
      </p:pic>
      <p:pic>
        <p:nvPicPr>
          <p:cNvPr id="3" name="Picture 2"/>
          <p:cNvPicPr>
            <a:picLocks noChangeAspect="1"/>
          </p:cNvPicPr>
          <p:nvPr/>
        </p:nvPicPr>
        <p:blipFill>
          <a:blip r:embed="rId3"/>
          <a:stretch>
            <a:fillRect/>
          </a:stretch>
        </p:blipFill>
        <p:spPr>
          <a:xfrm>
            <a:off x="3150325" y="3356992"/>
            <a:ext cx="2632031" cy="3078515"/>
          </a:xfrm>
          <a:prstGeom prst="rect">
            <a:avLst/>
          </a:prstGeom>
        </p:spPr>
      </p:pic>
      <p:pic>
        <p:nvPicPr>
          <p:cNvPr id="4" name="Picture 3"/>
          <p:cNvPicPr>
            <a:picLocks noChangeAspect="1"/>
          </p:cNvPicPr>
          <p:nvPr/>
        </p:nvPicPr>
        <p:blipFill>
          <a:blip r:embed="rId4"/>
          <a:stretch>
            <a:fillRect/>
          </a:stretch>
        </p:blipFill>
        <p:spPr>
          <a:xfrm>
            <a:off x="5652120" y="1916832"/>
            <a:ext cx="3200716" cy="3312368"/>
          </a:xfrm>
          <a:prstGeom prst="rect">
            <a:avLst/>
          </a:prstGeom>
        </p:spPr>
      </p:pic>
    </p:spTree>
    <p:extLst>
      <p:ext uri="{BB962C8B-B14F-4D97-AF65-F5344CB8AC3E}">
        <p14:creationId xmlns:p14="http://schemas.microsoft.com/office/powerpoint/2010/main" val="17230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75240" cy="864096"/>
          </a:xfrm>
        </p:spPr>
        <p:txBody>
          <a:bodyPr>
            <a:normAutofit/>
          </a:bodyPr>
          <a:lstStyle/>
          <a:p>
            <a:pPr algn="ctr"/>
            <a:r>
              <a:rPr lang="fa-IR" sz="3600" dirty="0">
                <a:cs typeface="B Titr" panose="00000700000000000000" pitchFamily="2" charset="-78"/>
              </a:rPr>
              <a:t>شرایط نگهداری </a:t>
            </a:r>
            <a:r>
              <a:rPr lang="fa-IR" sz="3600" dirty="0" smtClean="0">
                <a:cs typeface="B Titr" panose="00000700000000000000" pitchFamily="2" charset="-78"/>
              </a:rPr>
              <a:t>انسولین</a:t>
            </a:r>
            <a:endParaRPr lang="en-US" sz="3600" dirty="0">
              <a:cs typeface="B Titr" panose="00000700000000000000" pitchFamily="2" charset="-78"/>
            </a:endParaRPr>
          </a:p>
        </p:txBody>
      </p:sp>
      <p:sp>
        <p:nvSpPr>
          <p:cNvPr id="3" name="Content Placeholder 2"/>
          <p:cNvSpPr>
            <a:spLocks noGrp="1"/>
          </p:cNvSpPr>
          <p:nvPr>
            <p:ph idx="1"/>
          </p:nvPr>
        </p:nvSpPr>
        <p:spPr>
          <a:xfrm>
            <a:off x="457200" y="1484784"/>
            <a:ext cx="8229600" cy="5089752"/>
          </a:xfrm>
        </p:spPr>
        <p:txBody>
          <a:bodyPr/>
          <a:lstStyle/>
          <a:p>
            <a:pPr lvl="0" algn="r"/>
            <a:r>
              <a:rPr lang="ar-SA" b="1" dirty="0">
                <a:cs typeface="B Nazanin" panose="00000400000000000000" pitchFamily="2" charset="-78"/>
              </a:rPr>
              <a:t>همیشه باید انسولین را طبق آنچه که در بروشور داخل جعبه ذکر شده است، نگهداری کرد.</a:t>
            </a:r>
            <a:endParaRPr lang="en-US" b="1" dirty="0">
              <a:cs typeface="B Nazanin" panose="00000400000000000000" pitchFamily="2" charset="-78"/>
            </a:endParaRPr>
          </a:p>
          <a:p>
            <a:pPr lvl="0" algn="r"/>
            <a:r>
              <a:rPr lang="ar-SA" b="1" dirty="0">
                <a:cs typeface="B Nazanin" panose="00000400000000000000" pitchFamily="2" charset="-78"/>
              </a:rPr>
              <a:t>حرارت بسیار بالا می تواند از تأثیر انسولین بکاهد، به همین دلیل، نباید ویال ها در معرض نور مستقیم خورشید قرار گیرند.</a:t>
            </a:r>
            <a:endParaRPr lang="en-US" b="1" dirty="0">
              <a:cs typeface="B Nazanin" panose="00000400000000000000" pitchFamily="2" charset="-78"/>
            </a:endParaRPr>
          </a:p>
          <a:p>
            <a:pPr lvl="0" algn="r"/>
            <a:r>
              <a:rPr lang="ar-SA" b="1" dirty="0">
                <a:cs typeface="B Nazanin" panose="00000400000000000000" pitchFamily="2" charset="-78"/>
              </a:rPr>
              <a:t>پس از باز شدن درب ویال ها، حتماً در یخچال نگهداری شوند. </a:t>
            </a:r>
            <a:endParaRPr lang="en-US" b="1" dirty="0">
              <a:cs typeface="B Nazanin" panose="00000400000000000000" pitchFamily="2" charset="-78"/>
            </a:endParaRPr>
          </a:p>
          <a:p>
            <a:pPr lvl="0" algn="r"/>
            <a:r>
              <a:rPr lang="ar-SA" b="1" dirty="0">
                <a:cs typeface="B Nazanin" panose="00000400000000000000" pitchFamily="2" charset="-78"/>
              </a:rPr>
              <a:t>باید از یخ زدگی انسولین جلوگیری شده و هرگز نباید در سردخانه یخچال و یا فریزر قرار داده شوند.</a:t>
            </a:r>
            <a:endParaRPr lang="en-US" b="1" dirty="0">
              <a:cs typeface="B Nazanin" panose="00000400000000000000" pitchFamily="2" charset="-78"/>
            </a:endParaRPr>
          </a:p>
          <a:p>
            <a:pPr lvl="0" algn="r"/>
            <a:r>
              <a:rPr lang="ar-SA" b="1" dirty="0">
                <a:cs typeface="B Nazanin" panose="00000400000000000000" pitchFamily="2" charset="-78"/>
              </a:rPr>
              <a:t>اگر زمان مسافرت </a:t>
            </a:r>
            <a:r>
              <a:rPr lang="ar-SA" dirty="0">
                <a:cs typeface="B Nazanin" panose="00000400000000000000" pitchFamily="2" charset="-78"/>
              </a:rPr>
              <a:t>(در هوای گرم و یا سرد)، </a:t>
            </a:r>
            <a:r>
              <a:rPr lang="ar-SA" b="1" dirty="0">
                <a:cs typeface="B Nazanin" panose="00000400000000000000" pitchFamily="2" charset="-78"/>
              </a:rPr>
              <a:t>ویال های انسولین تان را باید در جایی، به طور مثال در داخل کیف دستی و در شرایطی متعادل نگهداری نمود تا در معرض تغییرات دمایی شدید نباشند. </a:t>
            </a:r>
            <a:endParaRPr lang="en-US" b="1" dirty="0">
              <a:cs typeface="B Nazanin" panose="00000400000000000000" pitchFamily="2" charset="-78"/>
            </a:endParaRPr>
          </a:p>
          <a:p>
            <a:pPr marL="109728" indent="0" algn="r">
              <a:buNone/>
            </a:pPr>
            <a:endParaRPr lang="en-US" dirty="0"/>
          </a:p>
        </p:txBody>
      </p:sp>
    </p:spTree>
    <p:extLst>
      <p:ext uri="{BB962C8B-B14F-4D97-AF65-F5344CB8AC3E}">
        <p14:creationId xmlns:p14="http://schemas.microsoft.com/office/powerpoint/2010/main" val="41048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2195513" y="333375"/>
            <a:ext cx="43211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eaLnBrk="1" hangingPunct="1"/>
            <a:r>
              <a:rPr lang="fa-IR" sz="6200" b="1">
                <a:solidFill>
                  <a:schemeClr val="tx2"/>
                </a:solidFill>
                <a:latin typeface="Verdana" pitchFamily="34" charset="0"/>
                <a:cs typeface="B Titr" pitchFamily="2" charset="-78"/>
              </a:rPr>
              <a:t>انواع دیابت</a:t>
            </a:r>
            <a:endParaRPr lang="en-US" sz="6200" b="1">
              <a:solidFill>
                <a:schemeClr val="tx2"/>
              </a:solidFill>
              <a:latin typeface="Verdana" pitchFamily="34" charset="0"/>
              <a:cs typeface="B Titr" pitchFamily="2" charset="-78"/>
            </a:endParaRPr>
          </a:p>
        </p:txBody>
      </p:sp>
      <p:sp>
        <p:nvSpPr>
          <p:cNvPr id="3082" name="Rectangle 10"/>
          <p:cNvSpPr>
            <a:spLocks noChangeArrowheads="1"/>
          </p:cNvSpPr>
          <p:nvPr/>
        </p:nvSpPr>
        <p:spPr bwMode="auto">
          <a:xfrm>
            <a:off x="611188" y="2133600"/>
            <a:ext cx="7921625" cy="3292475"/>
          </a:xfrm>
          <a:prstGeom prst="rect">
            <a:avLst/>
          </a:prstGeom>
          <a:noFill/>
          <a:ln w="9525">
            <a:noFill/>
            <a:miter lim="800000"/>
            <a:headEnd/>
            <a:tailEnd/>
          </a:ln>
          <a:effectLst/>
        </p:spPr>
        <p:txBody>
          <a:bodyPr>
            <a:spAutoFit/>
          </a:bodyPr>
          <a:lstStyle/>
          <a:p>
            <a:pPr algn="r" rtl="1" eaLnBrk="1" hangingPunct="1">
              <a:defRPr/>
            </a:pPr>
            <a:r>
              <a:rPr lang="fa-IR" sz="4800" b="1" dirty="0">
                <a:effectLst>
                  <a:outerShdw blurRad="38100" dist="38100" dir="2700000" algn="tl">
                    <a:srgbClr val="C0C0C0"/>
                  </a:outerShdw>
                </a:effectLst>
                <a:latin typeface="Tahoma" pitchFamily="34" charset="0"/>
              </a:rPr>
              <a:t>1- دیابت نوع 1</a:t>
            </a:r>
          </a:p>
          <a:p>
            <a:pPr algn="r" rtl="1" eaLnBrk="1" hangingPunct="1">
              <a:defRPr/>
            </a:pPr>
            <a:r>
              <a:rPr lang="fa-IR" sz="4800" b="1" dirty="0">
                <a:effectLst>
                  <a:outerShdw blurRad="38100" dist="38100" dir="2700000" algn="tl">
                    <a:srgbClr val="C0C0C0"/>
                  </a:outerShdw>
                </a:effectLst>
                <a:latin typeface="Tahoma" pitchFamily="34" charset="0"/>
              </a:rPr>
              <a:t>2- دیابت نوع 2</a:t>
            </a:r>
          </a:p>
          <a:p>
            <a:pPr algn="r" rtl="1" eaLnBrk="1" hangingPunct="1">
              <a:defRPr/>
            </a:pPr>
            <a:r>
              <a:rPr lang="fa-IR" sz="4800" b="1" dirty="0">
                <a:effectLst>
                  <a:outerShdw blurRad="38100" dist="38100" dir="2700000" algn="tl">
                    <a:srgbClr val="C0C0C0"/>
                  </a:outerShdw>
                </a:effectLst>
                <a:latin typeface="Tahoma" pitchFamily="34" charset="0"/>
              </a:rPr>
              <a:t>3- دیابت حاملگی(</a:t>
            </a:r>
            <a:r>
              <a:rPr lang="en-US" sz="4800" b="1" dirty="0">
                <a:effectLst>
                  <a:outerShdw blurRad="38100" dist="38100" dir="2700000" algn="tl">
                    <a:srgbClr val="C0C0C0"/>
                  </a:outerShdw>
                </a:effectLst>
                <a:latin typeface="Tahoma" pitchFamily="34" charset="0"/>
              </a:rPr>
              <a:t> (GDM</a:t>
            </a:r>
            <a:endParaRPr lang="fa-IR" sz="4800" b="1" dirty="0">
              <a:effectLst>
                <a:outerShdw blurRad="38100" dist="38100" dir="2700000" algn="tl">
                  <a:srgbClr val="C0C0C0"/>
                </a:outerShdw>
              </a:effectLst>
              <a:latin typeface="Tahoma" pitchFamily="34" charset="0"/>
            </a:endParaRPr>
          </a:p>
          <a:p>
            <a:pPr algn="r" rtl="1" eaLnBrk="1" hangingPunct="1">
              <a:spcBef>
                <a:spcPct val="50000"/>
              </a:spcBef>
              <a:buClr>
                <a:schemeClr val="hlink"/>
              </a:buClr>
              <a:buSzPct val="80000"/>
              <a:buFont typeface="Wingdings" pitchFamily="2" charset="2"/>
              <a:buNone/>
              <a:defRPr/>
            </a:pPr>
            <a:endParaRPr lang="en-US" sz="4400" b="1" dirty="0">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1361068438"/>
      </p:ext>
    </p:extLst>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75240" cy="864096"/>
          </a:xfrm>
        </p:spPr>
        <p:txBody>
          <a:bodyPr>
            <a:normAutofit/>
          </a:bodyPr>
          <a:lstStyle/>
          <a:p>
            <a:pPr algn="ctr"/>
            <a:r>
              <a:rPr lang="fa-IR" sz="3600" dirty="0">
                <a:cs typeface="B Titr" panose="00000700000000000000" pitchFamily="2" charset="-78"/>
              </a:rPr>
              <a:t>شرایط نگهداری </a:t>
            </a:r>
            <a:r>
              <a:rPr lang="fa-IR" sz="3600" dirty="0" smtClean="0">
                <a:cs typeface="B Titr" panose="00000700000000000000" pitchFamily="2" charset="-78"/>
              </a:rPr>
              <a:t>انسولین ...</a:t>
            </a:r>
            <a:endParaRPr lang="en-US" sz="3600" dirty="0">
              <a:cs typeface="B Titr" panose="00000700000000000000" pitchFamily="2" charset="-78"/>
            </a:endParaRPr>
          </a:p>
        </p:txBody>
      </p:sp>
      <p:sp>
        <p:nvSpPr>
          <p:cNvPr id="3" name="Content Placeholder 2"/>
          <p:cNvSpPr>
            <a:spLocks noGrp="1"/>
          </p:cNvSpPr>
          <p:nvPr>
            <p:ph idx="1"/>
          </p:nvPr>
        </p:nvSpPr>
        <p:spPr>
          <a:xfrm>
            <a:off x="457200" y="1484784"/>
            <a:ext cx="8229600" cy="5089752"/>
          </a:xfrm>
        </p:spPr>
        <p:txBody>
          <a:bodyPr>
            <a:normAutofit/>
          </a:bodyPr>
          <a:lstStyle/>
          <a:p>
            <a:pPr lvl="0" algn="r"/>
            <a:r>
              <a:rPr lang="ar-SA" b="1" dirty="0">
                <a:cs typeface="B Nazanin" panose="00000400000000000000" pitchFamily="2" charset="-78"/>
              </a:rPr>
              <a:t>چنانچه از انسولین </a:t>
            </a:r>
            <a:r>
              <a:rPr lang="en-US" b="1" dirty="0">
                <a:cs typeface="B Nazanin" panose="00000400000000000000" pitchFamily="2" charset="-78"/>
              </a:rPr>
              <a:t>NPH</a:t>
            </a:r>
            <a:r>
              <a:rPr lang="ar-SA" b="1" dirty="0">
                <a:cs typeface="B Nazanin" panose="00000400000000000000" pitchFamily="2" charset="-78"/>
              </a:rPr>
              <a:t> استفاده می شود، پیش از تزریق ویال آن را در کف دستتان به آرامی غلطانیده شود و به هیچ وجه محکم تکان داده نشود. تکان های شدید، ساختار انسولین را از بین برده، آن را لخته لخته کرده و از تأثیرات آن می کاهد. </a:t>
            </a:r>
            <a:endParaRPr lang="en-US" b="1" dirty="0">
              <a:cs typeface="B Nazanin" panose="00000400000000000000" pitchFamily="2" charset="-78"/>
            </a:endParaRPr>
          </a:p>
          <a:p>
            <a:pPr lvl="0" algn="r"/>
            <a:r>
              <a:rPr lang="ar-SA" b="1" dirty="0">
                <a:cs typeface="B Nazanin" panose="00000400000000000000" pitchFamily="2" charset="-78"/>
              </a:rPr>
              <a:t>اگر در ویال انسولینِ رگولار توده های کریستالی و یا کدورتی مشاهده کردید از مصرف آن خودداری شود. </a:t>
            </a:r>
            <a:r>
              <a:rPr lang="ar-SA" dirty="0">
                <a:cs typeface="B Nazanin" panose="00000400000000000000" pitchFamily="2" charset="-78"/>
              </a:rPr>
              <a:t>انسولین رگولار تنها در شرایطی قابل استفاده است که کاملاً شفاف باشد. </a:t>
            </a:r>
            <a:endParaRPr lang="en-US" dirty="0">
              <a:cs typeface="B Nazanin" panose="00000400000000000000" pitchFamily="2" charset="-78"/>
            </a:endParaRPr>
          </a:p>
          <a:p>
            <a:pPr lvl="0" algn="r"/>
            <a:r>
              <a:rPr lang="ar-SA" b="1" dirty="0">
                <a:cs typeface="B Nazanin" panose="00000400000000000000" pitchFamily="2" charset="-78"/>
              </a:rPr>
              <a:t>به تاریخ انقضا درج شده بر روی انسولین دقت شود. انسولین های تاریخ گذشته بی اثر بوده و قند خون را پایین نمی آورند. </a:t>
            </a:r>
            <a:endParaRPr lang="en-US" b="1" dirty="0">
              <a:cs typeface="B Nazanin" panose="00000400000000000000" pitchFamily="2" charset="-78"/>
            </a:endParaRPr>
          </a:p>
          <a:p>
            <a:pPr lvl="0" algn="r"/>
            <a:r>
              <a:rPr lang="ar-SA" b="1" dirty="0">
                <a:cs typeface="B Nazanin" panose="00000400000000000000" pitchFamily="2" charset="-78"/>
              </a:rPr>
              <a:t>اگر انسولین به نظر سالم می رسد، اما قندخون را پایین نمی آورد، باید آن را دور انداخته و انسولین جدیدی تری را جایگزین آن کرد. </a:t>
            </a:r>
            <a:endParaRPr lang="en-US" b="1" dirty="0">
              <a:cs typeface="B Nazanin" panose="00000400000000000000" pitchFamily="2" charset="-78"/>
            </a:endParaRPr>
          </a:p>
        </p:txBody>
      </p:sp>
    </p:spTree>
    <p:extLst>
      <p:ext uri="{BB962C8B-B14F-4D97-AF65-F5344CB8AC3E}">
        <p14:creationId xmlns:p14="http://schemas.microsoft.com/office/powerpoint/2010/main" val="10575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604609" y="2851851"/>
            <a:ext cx="2097206" cy="2859272"/>
          </a:xfrm>
          <a:prstGeom prst="rect">
            <a:avLst/>
          </a:prstGeom>
        </p:spPr>
      </p:pic>
      <p:sp>
        <p:nvSpPr>
          <p:cNvPr id="3" name="Text Placeholder 2"/>
          <p:cNvSpPr>
            <a:spLocks noGrp="1"/>
          </p:cNvSpPr>
          <p:nvPr>
            <p:ph type="body" sz="half" idx="2"/>
          </p:nvPr>
        </p:nvSpPr>
        <p:spPr>
          <a:xfrm>
            <a:off x="2627784" y="404664"/>
            <a:ext cx="3383280" cy="3671078"/>
          </a:xfrm>
        </p:spPr>
        <p:txBody>
          <a:bodyPr>
            <a:normAutofit/>
          </a:bodyPr>
          <a:lstStyle/>
          <a:p>
            <a:pPr algn="ctr"/>
            <a:r>
              <a:rPr lang="fa-IR" sz="3600" dirty="0">
                <a:solidFill>
                  <a:schemeClr val="bg1"/>
                </a:solidFill>
                <a:cs typeface="B Titr" panose="00000700000000000000" pitchFamily="2" charset="-78"/>
              </a:rPr>
              <a:t>محل </a:t>
            </a:r>
            <a:r>
              <a:rPr lang="fa-IR" sz="3600" dirty="0" err="1">
                <a:solidFill>
                  <a:schemeClr val="bg1"/>
                </a:solidFill>
                <a:cs typeface="B Titr" panose="00000700000000000000" pitchFamily="2" charset="-78"/>
              </a:rPr>
              <a:t>هاي</a:t>
            </a:r>
            <a:r>
              <a:rPr lang="fa-IR" sz="3600" dirty="0">
                <a:solidFill>
                  <a:schemeClr val="bg1"/>
                </a:solidFill>
                <a:cs typeface="B Titr" panose="00000700000000000000" pitchFamily="2" charset="-78"/>
              </a:rPr>
              <a:t> مناسب </a:t>
            </a:r>
            <a:endParaRPr lang="fa-IR" sz="3600" dirty="0" smtClean="0">
              <a:solidFill>
                <a:schemeClr val="bg1"/>
              </a:solidFill>
              <a:cs typeface="B Titr" panose="00000700000000000000" pitchFamily="2" charset="-78"/>
            </a:endParaRPr>
          </a:p>
          <a:p>
            <a:pPr algn="ctr"/>
            <a:r>
              <a:rPr lang="fa-IR" sz="3600" dirty="0" err="1" smtClean="0">
                <a:solidFill>
                  <a:schemeClr val="bg1"/>
                </a:solidFill>
                <a:cs typeface="B Titr" panose="00000700000000000000" pitchFamily="2" charset="-78"/>
              </a:rPr>
              <a:t>براي</a:t>
            </a:r>
            <a:r>
              <a:rPr lang="fa-IR" sz="3600" dirty="0" smtClean="0">
                <a:solidFill>
                  <a:schemeClr val="bg1"/>
                </a:solidFill>
                <a:cs typeface="B Titr" panose="00000700000000000000" pitchFamily="2" charset="-78"/>
              </a:rPr>
              <a:t> </a:t>
            </a:r>
            <a:r>
              <a:rPr lang="fa-IR" sz="3600" dirty="0" err="1">
                <a:solidFill>
                  <a:schemeClr val="bg1"/>
                </a:solidFill>
                <a:cs typeface="B Titr" panose="00000700000000000000" pitchFamily="2" charset="-78"/>
              </a:rPr>
              <a:t>تزريق</a:t>
            </a:r>
            <a:r>
              <a:rPr lang="fa-IR" sz="3600" dirty="0">
                <a:solidFill>
                  <a:schemeClr val="bg1"/>
                </a:solidFill>
                <a:cs typeface="B Titr" panose="00000700000000000000" pitchFamily="2" charset="-78"/>
              </a:rPr>
              <a:t> </a:t>
            </a:r>
            <a:r>
              <a:rPr lang="fa-IR" sz="3600" dirty="0" err="1">
                <a:solidFill>
                  <a:schemeClr val="bg1"/>
                </a:solidFill>
                <a:cs typeface="B Titr" panose="00000700000000000000" pitchFamily="2" charset="-78"/>
              </a:rPr>
              <a:t>انسولين</a:t>
            </a:r>
            <a:endParaRPr lang="en-US" sz="3600" dirty="0">
              <a:solidFill>
                <a:schemeClr val="bg1"/>
              </a:solidFill>
              <a:cs typeface="B Titr" panose="00000700000000000000" pitchFamily="2" charset="-78"/>
            </a:endParaRPr>
          </a:p>
        </p:txBody>
      </p:sp>
    </p:spTree>
    <p:extLst>
      <p:ext uri="{BB962C8B-B14F-4D97-AF65-F5344CB8AC3E}">
        <p14:creationId xmlns:p14="http://schemas.microsoft.com/office/powerpoint/2010/main" val="380205109"/>
      </p:ext>
    </p:extLst>
  </p:cSld>
  <p:clrMapOvr>
    <a:masterClrMapping/>
  </p:clrMapOvr>
  <mc:AlternateContent xmlns:mc="http://schemas.openxmlformats.org/markup-compatibility/2006" xmlns:p14="http://schemas.microsoft.com/office/powerpoint/2010/main">
    <mc:Choice Requires="p14">
      <p:transition spd="slow" p14:dur="25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840"/>
            <a:ext cx="8229600" cy="2520280"/>
          </a:xfrm>
        </p:spPr>
        <p:txBody>
          <a:bodyPr>
            <a:normAutofit/>
          </a:bodyPr>
          <a:lstStyle/>
          <a:p>
            <a:pPr algn="ctr"/>
            <a:r>
              <a:rPr lang="fa-IR" sz="4800" dirty="0" err="1">
                <a:cs typeface="B Titr" panose="00000700000000000000" pitchFamily="2" charset="-78"/>
              </a:rPr>
              <a:t>كاهش</a:t>
            </a:r>
            <a:r>
              <a:rPr lang="fa-IR" sz="4800" dirty="0">
                <a:cs typeface="B Titr" panose="00000700000000000000" pitchFamily="2" charset="-78"/>
              </a:rPr>
              <a:t> خطر بروز عوارض </a:t>
            </a:r>
            <a:r>
              <a:rPr lang="fa-IR" sz="4800" dirty="0" err="1">
                <a:cs typeface="B Titr" panose="00000700000000000000" pitchFamily="2" charset="-78"/>
              </a:rPr>
              <a:t>ديابتي</a:t>
            </a:r>
            <a:endParaRPr lang="en-US" sz="4800" dirty="0">
              <a:cs typeface="B Titr" panose="00000700000000000000" pitchFamily="2" charset="-78"/>
            </a:endParaRPr>
          </a:p>
        </p:txBody>
      </p:sp>
    </p:spTree>
    <p:extLst>
      <p:ext uri="{BB962C8B-B14F-4D97-AF65-F5344CB8AC3E}">
        <p14:creationId xmlns:p14="http://schemas.microsoft.com/office/powerpoint/2010/main" val="165520684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088"/>
          </a:xfrm>
        </p:spPr>
        <p:txBody>
          <a:bodyPr>
            <a:normAutofit/>
          </a:bodyPr>
          <a:lstStyle/>
          <a:p>
            <a:pPr algn="justLow"/>
            <a:r>
              <a:rPr lang="fa-IR" sz="3600" b="1" dirty="0" err="1">
                <a:cs typeface="B Titr" panose="00000700000000000000" pitchFamily="2" charset="-78"/>
              </a:rPr>
              <a:t>نكات</a:t>
            </a:r>
            <a:r>
              <a:rPr lang="fa-IR" sz="3600" b="1" dirty="0">
                <a:cs typeface="B Titr" panose="00000700000000000000" pitchFamily="2" charset="-78"/>
              </a:rPr>
              <a:t> مهم در مراقبت از پاها در </a:t>
            </a:r>
            <a:r>
              <a:rPr lang="fa-IR" sz="3600" b="1" dirty="0" err="1">
                <a:cs typeface="B Titr" panose="00000700000000000000" pitchFamily="2" charset="-78"/>
              </a:rPr>
              <a:t>بيماران</a:t>
            </a:r>
            <a:r>
              <a:rPr lang="fa-IR" sz="3600" b="1" dirty="0">
                <a:cs typeface="B Titr" panose="00000700000000000000" pitchFamily="2" charset="-78"/>
              </a:rPr>
              <a:t> </a:t>
            </a:r>
            <a:r>
              <a:rPr lang="fa-IR" sz="3600" b="1" dirty="0" err="1">
                <a:cs typeface="B Titr" panose="00000700000000000000" pitchFamily="2" charset="-78"/>
              </a:rPr>
              <a:t>ديابتي</a:t>
            </a:r>
            <a:endParaRPr lang="en-US" sz="3600" dirty="0">
              <a:cs typeface="B Titr" panose="00000700000000000000" pitchFamily="2" charset="-78"/>
            </a:endParaRPr>
          </a:p>
        </p:txBody>
      </p:sp>
      <p:sp>
        <p:nvSpPr>
          <p:cNvPr id="3" name="Content Placeholder 2"/>
          <p:cNvSpPr>
            <a:spLocks noGrp="1"/>
          </p:cNvSpPr>
          <p:nvPr>
            <p:ph idx="1"/>
          </p:nvPr>
        </p:nvSpPr>
        <p:spPr>
          <a:xfrm>
            <a:off x="457200" y="1340768"/>
            <a:ext cx="8229600" cy="5233768"/>
          </a:xfrm>
        </p:spPr>
        <p:txBody>
          <a:bodyPr/>
          <a:lstStyle/>
          <a:p>
            <a:pPr algn="r" rtl="1"/>
            <a:r>
              <a:rPr lang="fa-IR" b="1" dirty="0">
                <a:cs typeface="B Nazanin" panose="00000400000000000000" pitchFamily="2" charset="-78"/>
              </a:rPr>
              <a:t>دو عارضه </a:t>
            </a:r>
            <a:r>
              <a:rPr lang="fa-IR" b="1" dirty="0" smtClean="0">
                <a:cs typeface="B Nazanin" panose="00000400000000000000" pitchFamily="2" charset="-78"/>
              </a:rPr>
              <a:t>مهم در پاهای دیابتی ها</a:t>
            </a:r>
            <a:endParaRPr lang="en-US" b="1" dirty="0">
              <a:cs typeface="B Nazanin" panose="00000400000000000000" pitchFamily="2" charset="-78"/>
            </a:endParaRPr>
          </a:p>
          <a:p>
            <a:pPr lvl="1" algn="r" rtl="1"/>
            <a:r>
              <a:rPr lang="fa-IR" b="1" dirty="0">
                <a:solidFill>
                  <a:schemeClr val="accent5">
                    <a:lumMod val="50000"/>
                  </a:schemeClr>
                </a:solidFill>
                <a:cs typeface="B Nazanin" panose="00000400000000000000" pitchFamily="2" charset="-78"/>
              </a:rPr>
              <a:t>بی حسی و کرختی پا،</a:t>
            </a:r>
            <a:endParaRPr lang="en-US" b="1" dirty="0">
              <a:solidFill>
                <a:schemeClr val="accent5">
                  <a:lumMod val="50000"/>
                </a:schemeClr>
              </a:solidFill>
              <a:cs typeface="B Nazanin" panose="00000400000000000000" pitchFamily="2" charset="-78"/>
            </a:endParaRPr>
          </a:p>
          <a:p>
            <a:pPr lvl="1" algn="r" rtl="1"/>
            <a:r>
              <a:rPr lang="fa-IR" b="1" dirty="0">
                <a:solidFill>
                  <a:schemeClr val="accent5">
                    <a:lumMod val="50000"/>
                  </a:schemeClr>
                </a:solidFill>
                <a:cs typeface="B Nazanin" panose="00000400000000000000" pitchFamily="2" charset="-78"/>
              </a:rPr>
              <a:t>عفونت و دیر </a:t>
            </a:r>
            <a:r>
              <a:rPr lang="fa-IR" b="1" dirty="0" err="1">
                <a:solidFill>
                  <a:schemeClr val="accent5">
                    <a:lumMod val="50000"/>
                  </a:schemeClr>
                </a:solidFill>
                <a:cs typeface="B Nazanin" panose="00000400000000000000" pitchFamily="2" charset="-78"/>
              </a:rPr>
              <a:t>بهبودیافتن</a:t>
            </a:r>
            <a:r>
              <a:rPr lang="fa-IR" b="1" dirty="0">
                <a:solidFill>
                  <a:schemeClr val="accent5">
                    <a:lumMod val="50000"/>
                  </a:schemeClr>
                </a:solidFill>
                <a:cs typeface="B Nazanin" panose="00000400000000000000" pitchFamily="2" charset="-78"/>
              </a:rPr>
              <a:t> زخم و جراحت های </a:t>
            </a:r>
            <a:r>
              <a:rPr lang="fa-IR" b="1" dirty="0" smtClean="0">
                <a:solidFill>
                  <a:schemeClr val="accent5">
                    <a:lumMod val="50000"/>
                  </a:schemeClr>
                </a:solidFill>
                <a:cs typeface="B Nazanin" panose="00000400000000000000" pitchFamily="2" charset="-78"/>
              </a:rPr>
              <a:t>پا</a:t>
            </a:r>
            <a:endParaRPr lang="fa-IR" b="1" dirty="0">
              <a:cs typeface="B Nazanin" panose="00000400000000000000" pitchFamily="2" charset="-78"/>
            </a:endParaRPr>
          </a:p>
          <a:p>
            <a:pPr lvl="0" algn="r" rtl="1"/>
            <a:r>
              <a:rPr lang="fa-IR" b="1" dirty="0">
                <a:cs typeface="B Nazanin" panose="00000400000000000000" pitchFamily="2" charset="-78"/>
              </a:rPr>
              <a:t>در </a:t>
            </a:r>
            <a:r>
              <a:rPr lang="fa-IR" b="1" dirty="0" smtClean="0">
                <a:cs typeface="B Nazanin" panose="00000400000000000000" pitchFamily="2" charset="-78"/>
              </a:rPr>
              <a:t>نتیجه حفظ </a:t>
            </a:r>
            <a:r>
              <a:rPr lang="fa-IR" b="1" dirty="0">
                <a:cs typeface="B Nazanin" panose="00000400000000000000" pitchFamily="2" charset="-78"/>
              </a:rPr>
              <a:t>بهداشت پای افراد مبتلا به دیابت بسیار مهم است</a:t>
            </a:r>
            <a:r>
              <a:rPr lang="en-US" b="1" dirty="0">
                <a:cs typeface="B Nazanin" panose="00000400000000000000" pitchFamily="2" charset="-78"/>
              </a:rPr>
              <a:t>:</a:t>
            </a:r>
          </a:p>
          <a:p>
            <a:pPr lvl="0" algn="r" rtl="1"/>
            <a:r>
              <a:rPr lang="fa-IR" b="1" dirty="0">
                <a:cs typeface="B Nazanin" panose="00000400000000000000" pitchFamily="2" charset="-78"/>
              </a:rPr>
              <a:t>هر روز پاهای خود را با آب ولرم و صابون بشویند و بین انگشتان خود را با </a:t>
            </a:r>
            <a:r>
              <a:rPr lang="fa-IR" b="1" dirty="0" err="1">
                <a:cs typeface="B Nazanin" panose="00000400000000000000" pitchFamily="2" charset="-78"/>
              </a:rPr>
              <a:t>حولۀ</a:t>
            </a:r>
            <a:r>
              <a:rPr lang="fa-IR" b="1" dirty="0">
                <a:cs typeface="B Nazanin" panose="00000400000000000000" pitchFamily="2" charset="-78"/>
              </a:rPr>
              <a:t> نرم خشک کنند</a:t>
            </a:r>
            <a:r>
              <a:rPr lang="en-US" b="1" dirty="0">
                <a:cs typeface="B Nazanin" panose="00000400000000000000" pitchFamily="2" charset="-78"/>
              </a:rPr>
              <a:t>.</a:t>
            </a:r>
          </a:p>
          <a:p>
            <a:pPr lvl="0" algn="r" rtl="1"/>
            <a:r>
              <a:rPr lang="fa-IR" b="1" dirty="0">
                <a:cs typeface="B Nazanin" panose="00000400000000000000" pitchFamily="2" charset="-78"/>
              </a:rPr>
              <a:t>ناخن های پا را کوتاه نگه دارند و باید ناخن را به طور مستقیم گرفته و کنار نا </a:t>
            </a:r>
            <a:r>
              <a:rPr lang="fa-IR" b="1" dirty="0" err="1">
                <a:cs typeface="B Nazanin" panose="00000400000000000000" pitchFamily="2" charset="-78"/>
              </a:rPr>
              <a:t>خن</a:t>
            </a:r>
            <a:r>
              <a:rPr lang="fa-IR" b="1" dirty="0">
                <a:cs typeface="B Nazanin" panose="00000400000000000000" pitchFamily="2" charset="-78"/>
              </a:rPr>
              <a:t> را نگیرند</a:t>
            </a:r>
            <a:r>
              <a:rPr lang="en-US" b="1" dirty="0">
                <a:cs typeface="B Nazanin" panose="00000400000000000000" pitchFamily="2" charset="-78"/>
              </a:rPr>
              <a:t> . </a:t>
            </a:r>
            <a:r>
              <a:rPr lang="fa-IR" b="1" dirty="0">
                <a:cs typeface="B Nazanin" panose="00000400000000000000" pitchFamily="2" charset="-78"/>
              </a:rPr>
              <a:t>ناخن نباید از ته گرفته شود و درصورتی که دید بیمار مشکل داشته باشد، شخص دیگری ناخن </a:t>
            </a:r>
            <a:r>
              <a:rPr lang="fa-IR" b="1" dirty="0" err="1">
                <a:cs typeface="B Nazanin" panose="00000400000000000000" pitchFamily="2" charset="-78"/>
              </a:rPr>
              <a:t>هایش</a:t>
            </a:r>
            <a:r>
              <a:rPr lang="fa-IR" b="1" dirty="0">
                <a:cs typeface="B Nazanin" panose="00000400000000000000" pitchFamily="2" charset="-78"/>
              </a:rPr>
              <a:t> را بگیرد</a:t>
            </a:r>
            <a:r>
              <a:rPr lang="en-US" b="1" dirty="0">
                <a:cs typeface="B Nazanin" panose="00000400000000000000" pitchFamily="2" charset="-78"/>
              </a:rPr>
              <a:t>.</a:t>
            </a:r>
          </a:p>
          <a:p>
            <a:pPr marL="109728" lvl="0" indent="0" algn="r" rtl="1">
              <a:buNone/>
            </a:pPr>
            <a:endParaRPr lang="fa-IR" b="1" dirty="0" smtClean="0">
              <a:cs typeface="B Nazanin" panose="00000400000000000000" pitchFamily="2" charset="-78"/>
            </a:endParaRPr>
          </a:p>
          <a:p>
            <a:pPr lvl="0" algn="r" rtl="1"/>
            <a:endParaRPr lang="fa-IR" b="1" dirty="0" smtClean="0">
              <a:cs typeface="B Nazanin" panose="00000400000000000000" pitchFamily="2" charset="-78"/>
            </a:endParaRPr>
          </a:p>
          <a:p>
            <a:pPr lvl="0"/>
            <a:endParaRPr lang="en-US" b="1" dirty="0">
              <a:cs typeface="B Nazanin" panose="00000400000000000000" pitchFamily="2" charset="-78"/>
            </a:endParaRPr>
          </a:p>
        </p:txBody>
      </p:sp>
    </p:spTree>
    <p:extLst>
      <p:ext uri="{BB962C8B-B14F-4D97-AF65-F5344CB8AC3E}">
        <p14:creationId xmlns:p14="http://schemas.microsoft.com/office/powerpoint/2010/main" val="11117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088"/>
          </a:xfrm>
        </p:spPr>
        <p:txBody>
          <a:bodyPr>
            <a:normAutofit/>
          </a:bodyPr>
          <a:lstStyle/>
          <a:p>
            <a:pPr algn="justLow"/>
            <a:r>
              <a:rPr lang="fa-IR" sz="3600" b="1" dirty="0" err="1">
                <a:cs typeface="B Titr" panose="00000700000000000000" pitchFamily="2" charset="-78"/>
              </a:rPr>
              <a:t>نكات</a:t>
            </a:r>
            <a:r>
              <a:rPr lang="fa-IR" sz="3600" b="1" dirty="0">
                <a:cs typeface="B Titr" panose="00000700000000000000" pitchFamily="2" charset="-78"/>
              </a:rPr>
              <a:t> مهم در مراقبت از پاها در </a:t>
            </a:r>
            <a:r>
              <a:rPr lang="fa-IR" sz="3600" b="1" dirty="0" err="1">
                <a:cs typeface="B Titr" panose="00000700000000000000" pitchFamily="2" charset="-78"/>
              </a:rPr>
              <a:t>بيماران</a:t>
            </a:r>
            <a:r>
              <a:rPr lang="fa-IR" sz="3600" b="1" dirty="0">
                <a:cs typeface="B Titr" panose="00000700000000000000" pitchFamily="2" charset="-78"/>
              </a:rPr>
              <a:t> </a:t>
            </a:r>
            <a:r>
              <a:rPr lang="fa-IR" sz="3600" b="1" dirty="0" err="1" smtClean="0">
                <a:cs typeface="B Titr" panose="00000700000000000000" pitchFamily="2" charset="-78"/>
              </a:rPr>
              <a:t>ديابتي</a:t>
            </a:r>
            <a:r>
              <a:rPr lang="fa-IR" sz="3600" b="1" dirty="0" smtClean="0">
                <a:cs typeface="B Titr" panose="00000700000000000000" pitchFamily="2" charset="-78"/>
              </a:rPr>
              <a:t> ...</a:t>
            </a:r>
            <a:endParaRPr lang="en-US" sz="3600" dirty="0">
              <a:cs typeface="B Titr" panose="00000700000000000000" pitchFamily="2" charset="-78"/>
            </a:endParaRPr>
          </a:p>
        </p:txBody>
      </p:sp>
      <p:sp>
        <p:nvSpPr>
          <p:cNvPr id="3" name="Content Placeholder 2"/>
          <p:cNvSpPr>
            <a:spLocks noGrp="1"/>
          </p:cNvSpPr>
          <p:nvPr>
            <p:ph idx="1"/>
          </p:nvPr>
        </p:nvSpPr>
        <p:spPr>
          <a:xfrm>
            <a:off x="457200" y="1340768"/>
            <a:ext cx="8229600" cy="5233768"/>
          </a:xfrm>
        </p:spPr>
        <p:txBody>
          <a:bodyPr>
            <a:normAutofit/>
          </a:bodyPr>
          <a:lstStyle/>
          <a:p>
            <a:pPr lvl="0" algn="r"/>
            <a:r>
              <a:rPr lang="fa-IR" b="1" dirty="0">
                <a:cs typeface="B Nazanin" panose="00000400000000000000" pitchFamily="2" charset="-78"/>
              </a:rPr>
              <a:t>جوراب خود را روزانه عوض کرده و از جوراب نخی و ضخیم استفاده کند</a:t>
            </a:r>
            <a:r>
              <a:rPr lang="en-US" b="1" dirty="0">
                <a:cs typeface="B Nazanin" panose="00000400000000000000" pitchFamily="2" charset="-78"/>
              </a:rPr>
              <a:t>.</a:t>
            </a:r>
          </a:p>
          <a:p>
            <a:pPr lvl="0" algn="r"/>
            <a:r>
              <a:rPr lang="fa-IR" b="1" dirty="0" smtClean="0">
                <a:cs typeface="B Nazanin" panose="00000400000000000000" pitchFamily="2" charset="-78"/>
              </a:rPr>
              <a:t>در </a:t>
            </a:r>
            <a:r>
              <a:rPr lang="fa-IR" b="1" dirty="0">
                <a:cs typeface="B Nazanin" panose="00000400000000000000" pitchFamily="2" charset="-78"/>
              </a:rPr>
              <a:t>خانه از کفش راحتی و </a:t>
            </a:r>
            <a:r>
              <a:rPr lang="fa-IR" b="1" dirty="0" smtClean="0">
                <a:cs typeface="B Nazanin" panose="00000400000000000000" pitchFamily="2" charset="-78"/>
              </a:rPr>
              <a:t>دمپایی </a:t>
            </a:r>
            <a:r>
              <a:rPr lang="fa-IR" b="1" dirty="0">
                <a:cs typeface="B Nazanin" panose="00000400000000000000" pitchFamily="2" charset="-78"/>
              </a:rPr>
              <a:t>استفاده کنند و برای جلوگیری از جراحت های احتمالی </a:t>
            </a:r>
            <a:r>
              <a:rPr lang="fa-IR" b="1" dirty="0" smtClean="0">
                <a:cs typeface="B Nazanin" panose="00000400000000000000" pitchFamily="2" charset="-78"/>
              </a:rPr>
              <a:t>پا،</a:t>
            </a:r>
            <a:r>
              <a:rPr lang="fa-IR" b="1" dirty="0">
                <a:cs typeface="B Nazanin" panose="00000400000000000000" pitchFamily="2" charset="-78"/>
              </a:rPr>
              <a:t> </a:t>
            </a:r>
            <a:r>
              <a:rPr lang="fa-IR" b="1" dirty="0" smtClean="0">
                <a:cs typeface="B Nazanin" panose="00000400000000000000" pitchFamily="2" charset="-78"/>
              </a:rPr>
              <a:t>با </a:t>
            </a:r>
            <a:r>
              <a:rPr lang="fa-IR" b="1" dirty="0">
                <a:cs typeface="B Nazanin" panose="00000400000000000000" pitchFamily="2" charset="-78"/>
              </a:rPr>
              <a:t>پای برهنه در منزل راه نروند</a:t>
            </a:r>
            <a:r>
              <a:rPr lang="en-US" b="1" dirty="0">
                <a:cs typeface="B Nazanin" panose="00000400000000000000" pitchFamily="2" charset="-78"/>
              </a:rPr>
              <a:t>.</a:t>
            </a:r>
          </a:p>
          <a:p>
            <a:pPr lvl="0" algn="r"/>
            <a:r>
              <a:rPr lang="fa-IR" b="1" dirty="0">
                <a:cs typeface="B Nazanin" panose="00000400000000000000" pitchFamily="2" charset="-78"/>
              </a:rPr>
              <a:t>پاهای خود را روزانه از نظر وجود قرمزی، تورم، تغییر رنگ، زخم، ترک خوردگی و ترشح </a:t>
            </a:r>
            <a:r>
              <a:rPr lang="fa-IR" b="1" dirty="0" smtClean="0">
                <a:cs typeface="B Nazanin" panose="00000400000000000000" pitchFamily="2" charset="-78"/>
              </a:rPr>
              <a:t>اطراف</a:t>
            </a:r>
            <a:r>
              <a:rPr lang="fa-IR" b="1" dirty="0">
                <a:cs typeface="B Nazanin" panose="00000400000000000000" pitchFamily="2" charset="-78"/>
              </a:rPr>
              <a:t> </a:t>
            </a:r>
            <a:r>
              <a:rPr lang="fa-IR" b="1" dirty="0" smtClean="0">
                <a:cs typeface="B Nazanin" panose="00000400000000000000" pitchFamily="2" charset="-78"/>
              </a:rPr>
              <a:t>ناخن </a:t>
            </a:r>
            <a:r>
              <a:rPr lang="fa-IR" b="1" dirty="0">
                <a:cs typeface="B Nazanin" panose="00000400000000000000" pitchFamily="2" charset="-78"/>
              </a:rPr>
              <a:t>بررسی کنند، و برای این منظور و </a:t>
            </a:r>
            <a:r>
              <a:rPr lang="fa-IR" b="1" dirty="0" err="1">
                <a:cs typeface="B Nazanin" panose="00000400000000000000" pitchFamily="2" charset="-78"/>
              </a:rPr>
              <a:t>مشاهدۀ</a:t>
            </a:r>
            <a:r>
              <a:rPr lang="fa-IR" b="1" dirty="0">
                <a:cs typeface="B Nazanin" panose="00000400000000000000" pitchFamily="2" charset="-78"/>
              </a:rPr>
              <a:t> کف پا می توانند از آینه استفاده نمایند</a:t>
            </a:r>
            <a:r>
              <a:rPr lang="en-US" b="1" dirty="0">
                <a:cs typeface="B Nazanin" panose="00000400000000000000" pitchFamily="2" charset="-78"/>
              </a:rPr>
              <a:t>.</a:t>
            </a:r>
          </a:p>
          <a:p>
            <a:pPr lvl="0" algn="r"/>
            <a:r>
              <a:rPr lang="fa-IR" b="1" dirty="0">
                <a:cs typeface="B Nazanin" panose="00000400000000000000" pitchFamily="2" charset="-78"/>
              </a:rPr>
              <a:t> از نزدیک کردن پای خود به آتش، بخاری، </a:t>
            </a:r>
            <a:r>
              <a:rPr lang="fa-IR" b="1" dirty="0" err="1">
                <a:cs typeface="B Nazanin" panose="00000400000000000000" pitchFamily="2" charset="-78"/>
              </a:rPr>
              <a:t>شوفاژ</a:t>
            </a:r>
            <a:r>
              <a:rPr lang="fa-IR" b="1" dirty="0">
                <a:cs typeface="B Nazanin" panose="00000400000000000000" pitchFamily="2" charset="-78"/>
              </a:rPr>
              <a:t> و هر </a:t>
            </a:r>
            <a:r>
              <a:rPr lang="fa-IR" b="1" dirty="0" err="1">
                <a:cs typeface="B Nazanin" panose="00000400000000000000" pitchFamily="2" charset="-78"/>
              </a:rPr>
              <a:t>وسیلۀ</a:t>
            </a:r>
            <a:r>
              <a:rPr lang="fa-IR" b="1" dirty="0">
                <a:cs typeface="B Nazanin" panose="00000400000000000000" pitchFamily="2" charset="-78"/>
              </a:rPr>
              <a:t> گرمایی دیگر خودداری کنند</a:t>
            </a:r>
            <a:r>
              <a:rPr lang="en-US" b="1" dirty="0" smtClean="0">
                <a:cs typeface="B Nazanin" panose="00000400000000000000" pitchFamily="2" charset="-78"/>
              </a:rPr>
              <a:t>.</a:t>
            </a:r>
            <a:endParaRPr lang="fa-IR" b="1" dirty="0" smtClean="0">
              <a:cs typeface="B Nazanin" panose="00000400000000000000" pitchFamily="2" charset="-78"/>
            </a:endParaRPr>
          </a:p>
          <a:p>
            <a:pPr lvl="0" algn="r"/>
            <a:endParaRPr lang="en-US" b="1" dirty="0">
              <a:cs typeface="B Nazanin" panose="00000400000000000000" pitchFamily="2" charset="-78"/>
            </a:endParaRPr>
          </a:p>
        </p:txBody>
      </p:sp>
    </p:spTree>
    <p:extLst>
      <p:ext uri="{BB962C8B-B14F-4D97-AF65-F5344CB8AC3E}">
        <p14:creationId xmlns:p14="http://schemas.microsoft.com/office/powerpoint/2010/main" val="8712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088"/>
          </a:xfrm>
        </p:spPr>
        <p:txBody>
          <a:bodyPr>
            <a:normAutofit/>
          </a:bodyPr>
          <a:lstStyle/>
          <a:p>
            <a:pPr algn="justLow"/>
            <a:r>
              <a:rPr lang="fa-IR" sz="3600" b="1" dirty="0" err="1">
                <a:cs typeface="B Titr" panose="00000700000000000000" pitchFamily="2" charset="-78"/>
              </a:rPr>
              <a:t>نكات</a:t>
            </a:r>
            <a:r>
              <a:rPr lang="fa-IR" sz="3600" b="1" dirty="0">
                <a:cs typeface="B Titr" panose="00000700000000000000" pitchFamily="2" charset="-78"/>
              </a:rPr>
              <a:t> مهم در مراقبت از پاها در </a:t>
            </a:r>
            <a:r>
              <a:rPr lang="fa-IR" sz="3600" b="1" dirty="0" err="1">
                <a:cs typeface="B Titr" panose="00000700000000000000" pitchFamily="2" charset="-78"/>
              </a:rPr>
              <a:t>بيماران</a:t>
            </a:r>
            <a:r>
              <a:rPr lang="fa-IR" sz="3600" b="1" dirty="0">
                <a:cs typeface="B Titr" panose="00000700000000000000" pitchFamily="2" charset="-78"/>
              </a:rPr>
              <a:t> </a:t>
            </a:r>
            <a:r>
              <a:rPr lang="fa-IR" sz="3600" b="1" dirty="0" err="1" smtClean="0">
                <a:cs typeface="B Titr" panose="00000700000000000000" pitchFamily="2" charset="-78"/>
              </a:rPr>
              <a:t>ديابتي</a:t>
            </a:r>
            <a:r>
              <a:rPr lang="fa-IR" sz="3600" b="1" dirty="0" smtClean="0">
                <a:cs typeface="B Titr" panose="00000700000000000000" pitchFamily="2" charset="-78"/>
              </a:rPr>
              <a:t> ...</a:t>
            </a:r>
            <a:endParaRPr lang="en-US" sz="3600" dirty="0">
              <a:cs typeface="B Titr" panose="00000700000000000000" pitchFamily="2" charset="-78"/>
            </a:endParaRPr>
          </a:p>
        </p:txBody>
      </p:sp>
      <p:sp>
        <p:nvSpPr>
          <p:cNvPr id="3" name="Content Placeholder 2"/>
          <p:cNvSpPr>
            <a:spLocks noGrp="1"/>
          </p:cNvSpPr>
          <p:nvPr>
            <p:ph idx="1"/>
          </p:nvPr>
        </p:nvSpPr>
        <p:spPr>
          <a:xfrm>
            <a:off x="457200" y="1340768"/>
            <a:ext cx="8229600" cy="5233768"/>
          </a:xfrm>
        </p:spPr>
        <p:txBody>
          <a:bodyPr>
            <a:normAutofit/>
          </a:bodyPr>
          <a:lstStyle/>
          <a:p>
            <a:pPr lvl="0" algn="r"/>
            <a:r>
              <a:rPr lang="fa-IR" b="1" dirty="0">
                <a:cs typeface="B Nazanin" panose="00000400000000000000" pitchFamily="2" charset="-78"/>
              </a:rPr>
              <a:t>داخل </a:t>
            </a:r>
            <a:r>
              <a:rPr lang="fa-IR" b="1" dirty="0" err="1">
                <a:cs typeface="B Nazanin" panose="00000400000000000000" pitchFamily="2" charset="-78"/>
              </a:rPr>
              <a:t>كفش</a:t>
            </a:r>
            <a:r>
              <a:rPr lang="fa-IR" b="1" dirty="0">
                <a:cs typeface="B Nazanin" panose="00000400000000000000" pitchFamily="2" charset="-78"/>
              </a:rPr>
              <a:t> قبل از </a:t>
            </a:r>
            <a:r>
              <a:rPr lang="fa-IR" b="1" dirty="0" err="1">
                <a:cs typeface="B Nazanin" panose="00000400000000000000" pitchFamily="2" charset="-78"/>
              </a:rPr>
              <a:t>پوشيدن</a:t>
            </a:r>
            <a:r>
              <a:rPr lang="fa-IR" b="1" dirty="0">
                <a:cs typeface="B Nazanin" panose="00000400000000000000" pitchFamily="2" charset="-78"/>
              </a:rPr>
              <a:t> </a:t>
            </a:r>
            <a:r>
              <a:rPr lang="fa-IR" b="1" dirty="0" err="1">
                <a:cs typeface="B Nazanin" panose="00000400000000000000" pitchFamily="2" charset="-78"/>
              </a:rPr>
              <a:t>چك</a:t>
            </a:r>
            <a:r>
              <a:rPr lang="fa-IR" b="1" dirty="0">
                <a:cs typeface="B Nazanin" panose="00000400000000000000" pitchFamily="2" charset="-78"/>
              </a:rPr>
              <a:t> شود.</a:t>
            </a:r>
            <a:endParaRPr lang="en-US" b="1" dirty="0">
              <a:cs typeface="B Nazanin" panose="00000400000000000000" pitchFamily="2" charset="-78"/>
            </a:endParaRPr>
          </a:p>
          <a:p>
            <a:pPr lvl="0" algn="r"/>
            <a:r>
              <a:rPr lang="fa-IR" b="1" dirty="0">
                <a:cs typeface="B Nazanin" panose="00000400000000000000" pitchFamily="2" charset="-78"/>
              </a:rPr>
              <a:t>هنگام ورزش از </a:t>
            </a:r>
            <a:r>
              <a:rPr lang="fa-IR" b="1" dirty="0" err="1">
                <a:cs typeface="B Nazanin" panose="00000400000000000000" pitchFamily="2" charset="-78"/>
              </a:rPr>
              <a:t>كفش</a:t>
            </a:r>
            <a:r>
              <a:rPr lang="fa-IR" b="1" dirty="0">
                <a:cs typeface="B Nazanin" panose="00000400000000000000" pitchFamily="2" charset="-78"/>
              </a:rPr>
              <a:t> مناسب استفاده شود.</a:t>
            </a:r>
            <a:endParaRPr lang="en-US" b="1" dirty="0">
              <a:cs typeface="B Nazanin" panose="00000400000000000000" pitchFamily="2" charset="-78"/>
            </a:endParaRPr>
          </a:p>
          <a:p>
            <a:pPr lvl="0" algn="r"/>
            <a:r>
              <a:rPr lang="fa-IR" b="1" dirty="0" err="1">
                <a:cs typeface="B Nazanin" panose="00000400000000000000" pitchFamily="2" charset="-78"/>
              </a:rPr>
              <a:t>پوشيدن</a:t>
            </a:r>
            <a:r>
              <a:rPr lang="fa-IR" b="1" dirty="0">
                <a:cs typeface="B Nazanin" panose="00000400000000000000" pitchFamily="2" charset="-78"/>
              </a:rPr>
              <a:t> </a:t>
            </a:r>
            <a:r>
              <a:rPr lang="fa-IR" b="1" dirty="0" err="1">
                <a:cs typeface="B Nazanin" panose="00000400000000000000" pitchFamily="2" charset="-78"/>
              </a:rPr>
              <a:t>دمپايي</a:t>
            </a:r>
            <a:r>
              <a:rPr lang="fa-IR" b="1" dirty="0">
                <a:cs typeface="B Nazanin" panose="00000400000000000000" pitchFamily="2" charset="-78"/>
              </a:rPr>
              <a:t> </a:t>
            </a:r>
            <a:r>
              <a:rPr lang="fa-IR" b="1" dirty="0" err="1">
                <a:cs typeface="B Nazanin" panose="00000400000000000000" pitchFamily="2" charset="-78"/>
              </a:rPr>
              <a:t>بندي</a:t>
            </a:r>
            <a:r>
              <a:rPr lang="fa-IR" b="1" dirty="0">
                <a:cs typeface="B Nazanin" panose="00000400000000000000" pitchFamily="2" charset="-78"/>
              </a:rPr>
              <a:t> و </a:t>
            </a:r>
            <a:r>
              <a:rPr lang="fa-IR" b="1" dirty="0" err="1">
                <a:cs typeface="B Nazanin" panose="00000400000000000000" pitchFamily="2" charset="-78"/>
              </a:rPr>
              <a:t>يا</a:t>
            </a:r>
            <a:r>
              <a:rPr lang="fa-IR" b="1" dirty="0">
                <a:cs typeface="B Nazanin" panose="00000400000000000000" pitchFamily="2" charset="-78"/>
              </a:rPr>
              <a:t> </a:t>
            </a:r>
            <a:r>
              <a:rPr lang="fa-IR" b="1" dirty="0" err="1">
                <a:cs typeface="B Nazanin" panose="00000400000000000000" pitchFamily="2" charset="-78"/>
              </a:rPr>
              <a:t>كفش</a:t>
            </a:r>
            <a:r>
              <a:rPr lang="fa-IR" b="1" dirty="0">
                <a:cs typeface="B Nazanin" panose="00000400000000000000" pitchFamily="2" charset="-78"/>
              </a:rPr>
              <a:t> پشت باز </a:t>
            </a:r>
            <a:r>
              <a:rPr lang="fa-IR" b="1" dirty="0" err="1">
                <a:cs typeface="B Nazanin" panose="00000400000000000000" pitchFamily="2" charset="-78"/>
              </a:rPr>
              <a:t>مي</a:t>
            </a:r>
            <a:r>
              <a:rPr lang="fa-IR" b="1" dirty="0">
                <a:cs typeface="B Nazanin" panose="00000400000000000000" pitchFamily="2" charset="-78"/>
              </a:rPr>
              <a:t> تواند </a:t>
            </a:r>
            <a:r>
              <a:rPr lang="fa-IR" b="1" dirty="0" err="1">
                <a:cs typeface="B Nazanin" panose="00000400000000000000" pitchFamily="2" charset="-78"/>
              </a:rPr>
              <a:t>مشكل</a:t>
            </a:r>
            <a:r>
              <a:rPr lang="fa-IR" b="1" dirty="0">
                <a:cs typeface="B Nazanin" panose="00000400000000000000" pitchFamily="2" charset="-78"/>
              </a:rPr>
              <a:t> </a:t>
            </a:r>
            <a:r>
              <a:rPr lang="fa-IR" b="1" dirty="0" err="1">
                <a:cs typeface="B Nazanin" panose="00000400000000000000" pitchFamily="2" charset="-78"/>
              </a:rPr>
              <a:t>آفرين</a:t>
            </a:r>
            <a:r>
              <a:rPr lang="fa-IR" b="1" dirty="0">
                <a:cs typeface="B Nazanin" panose="00000400000000000000" pitchFamily="2" charset="-78"/>
              </a:rPr>
              <a:t> باشد.</a:t>
            </a:r>
            <a:endParaRPr lang="en-US" b="1" dirty="0">
              <a:cs typeface="B Nazanin" panose="00000400000000000000" pitchFamily="2" charset="-78"/>
            </a:endParaRPr>
          </a:p>
          <a:p>
            <a:pPr lvl="0" algn="r"/>
            <a:r>
              <a:rPr lang="fa-IR" b="1" dirty="0" err="1">
                <a:cs typeface="B Nazanin" panose="00000400000000000000" pitchFamily="2" charset="-78"/>
              </a:rPr>
              <a:t>هميشه</a:t>
            </a:r>
            <a:r>
              <a:rPr lang="fa-IR" b="1" dirty="0">
                <a:cs typeface="B Nazanin" panose="00000400000000000000" pitchFamily="2" charset="-78"/>
              </a:rPr>
              <a:t> عصر و شب </a:t>
            </a:r>
            <a:r>
              <a:rPr lang="fa-IR" b="1" dirty="0" err="1">
                <a:cs typeface="B Nazanin" panose="00000400000000000000" pitchFamily="2" charset="-78"/>
              </a:rPr>
              <a:t>براي</a:t>
            </a:r>
            <a:r>
              <a:rPr lang="fa-IR" b="1" dirty="0">
                <a:cs typeface="B Nazanin" panose="00000400000000000000" pitchFamily="2" charset="-78"/>
              </a:rPr>
              <a:t> </a:t>
            </a:r>
            <a:r>
              <a:rPr lang="fa-IR" b="1" dirty="0" err="1">
                <a:cs typeface="B Nazanin" panose="00000400000000000000" pitchFamily="2" charset="-78"/>
              </a:rPr>
              <a:t>خريدن</a:t>
            </a:r>
            <a:r>
              <a:rPr lang="fa-IR" b="1" dirty="0">
                <a:cs typeface="B Nazanin" panose="00000400000000000000" pitchFamily="2" charset="-78"/>
              </a:rPr>
              <a:t> </a:t>
            </a:r>
            <a:r>
              <a:rPr lang="fa-IR" b="1" dirty="0" err="1">
                <a:cs typeface="B Nazanin" panose="00000400000000000000" pitchFamily="2" charset="-78"/>
              </a:rPr>
              <a:t>كفش</a:t>
            </a:r>
            <a:r>
              <a:rPr lang="fa-IR" b="1" dirty="0">
                <a:cs typeface="B Nazanin" panose="00000400000000000000" pitchFamily="2" charset="-78"/>
              </a:rPr>
              <a:t> اقدام شود. </a:t>
            </a:r>
            <a:r>
              <a:rPr lang="fa-IR" b="1" dirty="0" err="1">
                <a:cs typeface="B Nazanin" panose="00000400000000000000" pitchFamily="2" charset="-78"/>
              </a:rPr>
              <a:t>زيرا</a:t>
            </a:r>
            <a:r>
              <a:rPr lang="fa-IR" b="1" dirty="0">
                <a:cs typeface="B Nazanin" panose="00000400000000000000" pitchFamily="2" charset="-78"/>
              </a:rPr>
              <a:t> در </a:t>
            </a:r>
            <a:r>
              <a:rPr lang="fa-IR" b="1" dirty="0" err="1">
                <a:cs typeface="B Nazanin" panose="00000400000000000000" pitchFamily="2" charset="-78"/>
              </a:rPr>
              <a:t>اين</a:t>
            </a:r>
            <a:r>
              <a:rPr lang="fa-IR" b="1" dirty="0">
                <a:cs typeface="B Nazanin" panose="00000400000000000000" pitchFamily="2" charset="-78"/>
              </a:rPr>
              <a:t> زمان پا در بزرگ </a:t>
            </a:r>
            <a:r>
              <a:rPr lang="fa-IR" b="1" dirty="0" err="1">
                <a:cs typeface="B Nazanin" panose="00000400000000000000" pitchFamily="2" charset="-78"/>
              </a:rPr>
              <a:t>ترين</a:t>
            </a:r>
            <a:r>
              <a:rPr lang="fa-IR" b="1" dirty="0">
                <a:cs typeface="B Nazanin" panose="00000400000000000000" pitchFamily="2" charset="-78"/>
              </a:rPr>
              <a:t> حالت خود است و فرد </a:t>
            </a:r>
            <a:r>
              <a:rPr lang="fa-IR" b="1" dirty="0" err="1">
                <a:cs typeface="B Nazanin" panose="00000400000000000000" pitchFamily="2" charset="-78"/>
              </a:rPr>
              <a:t>مي</a:t>
            </a:r>
            <a:r>
              <a:rPr lang="fa-IR" b="1" dirty="0">
                <a:cs typeface="B Nazanin" panose="00000400000000000000" pitchFamily="2" charset="-78"/>
              </a:rPr>
              <a:t> تواند </a:t>
            </a:r>
            <a:r>
              <a:rPr lang="fa-IR" b="1" dirty="0" err="1">
                <a:cs typeface="B Nazanin" panose="00000400000000000000" pitchFamily="2" charset="-78"/>
              </a:rPr>
              <a:t>كفش</a:t>
            </a:r>
            <a:r>
              <a:rPr lang="fa-IR" b="1" dirty="0">
                <a:cs typeface="B Nazanin" panose="00000400000000000000" pitchFamily="2" charset="-78"/>
              </a:rPr>
              <a:t> مناسب </a:t>
            </a:r>
            <a:r>
              <a:rPr lang="fa-IR" b="1" dirty="0" err="1">
                <a:cs typeface="B Nazanin" panose="00000400000000000000" pitchFamily="2" charset="-78"/>
              </a:rPr>
              <a:t>پاي</a:t>
            </a:r>
            <a:r>
              <a:rPr lang="fa-IR" b="1" dirty="0">
                <a:cs typeface="B Nazanin" panose="00000400000000000000" pitchFamily="2" charset="-78"/>
              </a:rPr>
              <a:t> خود را </a:t>
            </a:r>
            <a:r>
              <a:rPr lang="fa-IR" b="1" dirty="0" err="1">
                <a:cs typeface="B Nazanin" panose="00000400000000000000" pitchFamily="2" charset="-78"/>
              </a:rPr>
              <a:t>خريداري</a:t>
            </a:r>
            <a:r>
              <a:rPr lang="fa-IR" b="1" dirty="0">
                <a:cs typeface="B Nazanin" panose="00000400000000000000" pitchFamily="2" charset="-78"/>
              </a:rPr>
              <a:t> </a:t>
            </a:r>
            <a:r>
              <a:rPr lang="fa-IR" b="1" dirty="0" err="1">
                <a:cs typeface="B Nazanin" panose="00000400000000000000" pitchFamily="2" charset="-78"/>
              </a:rPr>
              <a:t>كند</a:t>
            </a:r>
            <a:r>
              <a:rPr lang="fa-IR" b="1" dirty="0">
                <a:cs typeface="B Nazanin" panose="00000400000000000000" pitchFamily="2" charset="-78"/>
              </a:rPr>
              <a:t>.</a:t>
            </a:r>
            <a:endParaRPr lang="en-US" b="1" dirty="0">
              <a:cs typeface="B Nazanin" panose="00000400000000000000" pitchFamily="2" charset="-78"/>
            </a:endParaRPr>
          </a:p>
          <a:p>
            <a:pPr lvl="0" algn="r"/>
            <a:r>
              <a:rPr lang="fa-IR" b="1" dirty="0" err="1">
                <a:cs typeface="B Nazanin" panose="00000400000000000000" pitchFamily="2" charset="-78"/>
              </a:rPr>
              <a:t>كفش</a:t>
            </a:r>
            <a:r>
              <a:rPr lang="fa-IR" b="1" dirty="0">
                <a:cs typeface="B Nazanin" panose="00000400000000000000" pitchFamily="2" charset="-78"/>
              </a:rPr>
              <a:t> جلو پهن انتخاب شود تا انگشتان </a:t>
            </a:r>
            <a:r>
              <a:rPr lang="fa-IR" b="1" dirty="0" err="1">
                <a:cs typeface="B Nazanin" panose="00000400000000000000" pitchFamily="2" charset="-78"/>
              </a:rPr>
              <a:t>فضاي</a:t>
            </a:r>
            <a:r>
              <a:rPr lang="fa-IR" b="1" dirty="0">
                <a:cs typeface="B Nazanin" panose="00000400000000000000" pitchFamily="2" charset="-78"/>
              </a:rPr>
              <a:t> </a:t>
            </a:r>
            <a:r>
              <a:rPr lang="fa-IR" b="1" dirty="0" err="1">
                <a:cs typeface="B Nazanin" panose="00000400000000000000" pitchFamily="2" charset="-78"/>
              </a:rPr>
              <a:t>كافي</a:t>
            </a:r>
            <a:r>
              <a:rPr lang="fa-IR" b="1" dirty="0">
                <a:cs typeface="B Nazanin" panose="00000400000000000000" pitchFamily="2" charset="-78"/>
              </a:rPr>
              <a:t> داشته باشند.</a:t>
            </a:r>
            <a:endParaRPr lang="en-US" b="1" dirty="0">
              <a:cs typeface="B Nazanin" panose="00000400000000000000" pitchFamily="2" charset="-78"/>
            </a:endParaRPr>
          </a:p>
          <a:p>
            <a:pPr lvl="0" algn="r"/>
            <a:r>
              <a:rPr lang="fa-IR" b="1" dirty="0" err="1">
                <a:cs typeface="B Nazanin" panose="00000400000000000000" pitchFamily="2" charset="-78"/>
              </a:rPr>
              <a:t>كف</a:t>
            </a:r>
            <a:r>
              <a:rPr lang="fa-IR" b="1" dirty="0">
                <a:cs typeface="B Nazanin" panose="00000400000000000000" pitchFamily="2" charset="-78"/>
              </a:rPr>
              <a:t> </a:t>
            </a:r>
            <a:r>
              <a:rPr lang="fa-IR" b="1" dirty="0" err="1">
                <a:cs typeface="B Nazanin" panose="00000400000000000000" pitchFamily="2" charset="-78"/>
              </a:rPr>
              <a:t>كفش</a:t>
            </a:r>
            <a:r>
              <a:rPr lang="fa-IR" b="1" dirty="0">
                <a:cs typeface="B Nazanin" panose="00000400000000000000" pitchFamily="2" charset="-78"/>
              </a:rPr>
              <a:t> </a:t>
            </a:r>
            <a:r>
              <a:rPr lang="fa-IR" b="1" dirty="0" err="1">
                <a:cs typeface="B Nazanin" panose="00000400000000000000" pitchFamily="2" charset="-78"/>
              </a:rPr>
              <a:t>بايد</a:t>
            </a:r>
            <a:r>
              <a:rPr lang="fa-IR" b="1" dirty="0">
                <a:cs typeface="B Nazanin" panose="00000400000000000000" pitchFamily="2" charset="-78"/>
              </a:rPr>
              <a:t> </a:t>
            </a:r>
            <a:r>
              <a:rPr lang="fa-IR" b="1" dirty="0" err="1">
                <a:cs typeface="B Nazanin" panose="00000400000000000000" pitchFamily="2" charset="-78"/>
              </a:rPr>
              <a:t>كلفت</a:t>
            </a:r>
            <a:r>
              <a:rPr lang="fa-IR" b="1" dirty="0">
                <a:cs typeface="B Nazanin" panose="00000400000000000000" pitchFamily="2" charset="-78"/>
              </a:rPr>
              <a:t> و راحت باشد </a:t>
            </a:r>
            <a:r>
              <a:rPr lang="fa-IR" b="1" dirty="0" err="1">
                <a:cs typeface="B Nazanin" panose="00000400000000000000" pitchFamily="2" charset="-78"/>
              </a:rPr>
              <a:t>كه</a:t>
            </a:r>
            <a:r>
              <a:rPr lang="fa-IR" b="1" dirty="0">
                <a:cs typeface="B Nazanin" panose="00000400000000000000" pitchFamily="2" charset="-78"/>
              </a:rPr>
              <a:t> ضربه را از </a:t>
            </a:r>
            <a:r>
              <a:rPr lang="fa-IR" b="1" dirty="0" err="1">
                <a:cs typeface="B Nazanin" panose="00000400000000000000" pitchFamily="2" charset="-78"/>
              </a:rPr>
              <a:t>زمين</a:t>
            </a:r>
            <a:r>
              <a:rPr lang="fa-IR" b="1" dirty="0">
                <a:cs typeface="B Nazanin" panose="00000400000000000000" pitchFamily="2" charset="-78"/>
              </a:rPr>
              <a:t> به پا منتقل </a:t>
            </a:r>
            <a:r>
              <a:rPr lang="fa-IR" b="1" dirty="0" err="1">
                <a:cs typeface="B Nazanin" panose="00000400000000000000" pitchFamily="2" charset="-78"/>
              </a:rPr>
              <a:t>نكند</a:t>
            </a:r>
            <a:r>
              <a:rPr lang="fa-IR" b="1" dirty="0">
                <a:cs typeface="B Nazanin" panose="00000400000000000000" pitchFamily="2" charset="-78"/>
              </a:rPr>
              <a:t>.</a:t>
            </a:r>
            <a:endParaRPr lang="en-US" b="1" dirty="0">
              <a:cs typeface="B Nazanin" panose="00000400000000000000" pitchFamily="2" charset="-78"/>
            </a:endParaRPr>
          </a:p>
          <a:p>
            <a:pPr lvl="0" algn="r"/>
            <a:r>
              <a:rPr lang="fa-IR" b="1" dirty="0">
                <a:cs typeface="B Nazanin" panose="00000400000000000000" pitchFamily="2" charset="-78"/>
              </a:rPr>
              <a:t>پاشنه </a:t>
            </a:r>
            <a:r>
              <a:rPr lang="fa-IR" b="1" dirty="0" err="1">
                <a:cs typeface="B Nazanin" panose="00000400000000000000" pitchFamily="2" charset="-78"/>
              </a:rPr>
              <a:t>كفش</a:t>
            </a:r>
            <a:r>
              <a:rPr lang="fa-IR" b="1" dirty="0">
                <a:cs typeface="B Nazanin" panose="00000400000000000000" pitchFamily="2" charset="-78"/>
              </a:rPr>
              <a:t> </a:t>
            </a:r>
            <a:r>
              <a:rPr lang="fa-IR" b="1" dirty="0" err="1">
                <a:cs typeface="B Nazanin" panose="00000400000000000000" pitchFamily="2" charset="-78"/>
              </a:rPr>
              <a:t>نبايد</a:t>
            </a:r>
            <a:r>
              <a:rPr lang="fa-IR" b="1" dirty="0">
                <a:cs typeface="B Nazanin" panose="00000400000000000000" pitchFamily="2" charset="-78"/>
              </a:rPr>
              <a:t> </a:t>
            </a:r>
            <a:r>
              <a:rPr lang="fa-IR" b="1" dirty="0" err="1">
                <a:cs typeface="B Nazanin" panose="00000400000000000000" pitchFamily="2" charset="-78"/>
              </a:rPr>
              <a:t>خيلي</a:t>
            </a:r>
            <a:r>
              <a:rPr lang="fa-IR" b="1" dirty="0">
                <a:cs typeface="B Nazanin" panose="00000400000000000000" pitchFamily="2" charset="-78"/>
              </a:rPr>
              <a:t> </a:t>
            </a:r>
            <a:r>
              <a:rPr lang="fa-IR" b="1" dirty="0" err="1">
                <a:cs typeface="B Nazanin" panose="00000400000000000000" pitchFamily="2" charset="-78"/>
              </a:rPr>
              <a:t>كوتاه</a:t>
            </a:r>
            <a:r>
              <a:rPr lang="fa-IR" b="1" dirty="0">
                <a:cs typeface="B Nazanin" panose="00000400000000000000" pitchFamily="2" charset="-78"/>
              </a:rPr>
              <a:t> و </a:t>
            </a:r>
            <a:r>
              <a:rPr lang="fa-IR" b="1" dirty="0" err="1">
                <a:cs typeface="B Nazanin" panose="00000400000000000000" pitchFamily="2" charset="-78"/>
              </a:rPr>
              <a:t>يا</a:t>
            </a:r>
            <a:r>
              <a:rPr lang="fa-IR" b="1" dirty="0">
                <a:cs typeface="B Nazanin" panose="00000400000000000000" pitchFamily="2" charset="-78"/>
              </a:rPr>
              <a:t> بلند باشد. (پاشنه 5/1 تا 3 </a:t>
            </a:r>
            <a:r>
              <a:rPr lang="fa-IR" b="1" dirty="0" err="1">
                <a:cs typeface="B Nazanin" panose="00000400000000000000" pitchFamily="2" charset="-78"/>
              </a:rPr>
              <a:t>سانت</a:t>
            </a:r>
            <a:r>
              <a:rPr lang="fa-IR" b="1" dirty="0">
                <a:cs typeface="B Nazanin" panose="00000400000000000000" pitchFamily="2" charset="-78"/>
              </a:rPr>
              <a:t> مناسب است).</a:t>
            </a:r>
            <a:endParaRPr lang="en-US" b="1" dirty="0">
              <a:cs typeface="B Nazanin" panose="00000400000000000000" pitchFamily="2" charset="-78"/>
            </a:endParaRPr>
          </a:p>
          <a:p>
            <a:pPr marL="109728" lvl="0" indent="0" algn="r">
              <a:buNone/>
            </a:pPr>
            <a:endParaRPr lang="en-US" b="1" dirty="0">
              <a:cs typeface="B Nazanin" panose="00000400000000000000" pitchFamily="2" charset="-78"/>
            </a:endParaRPr>
          </a:p>
        </p:txBody>
      </p:sp>
    </p:spTree>
    <p:extLst>
      <p:ext uri="{BB962C8B-B14F-4D97-AF65-F5344CB8AC3E}">
        <p14:creationId xmlns:p14="http://schemas.microsoft.com/office/powerpoint/2010/main" val="22105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688" y="620688"/>
            <a:ext cx="5569204" cy="6048672"/>
          </a:xfrm>
          <a:prstGeom prst="rect">
            <a:avLst/>
          </a:prstGeom>
        </p:spPr>
      </p:pic>
    </p:spTree>
    <p:extLst>
      <p:ext uri="{BB962C8B-B14F-4D97-AF65-F5344CB8AC3E}">
        <p14:creationId xmlns:p14="http://schemas.microsoft.com/office/powerpoint/2010/main" val="361476007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992888" cy="648072"/>
          </a:xfrm>
        </p:spPr>
        <p:txBody>
          <a:bodyPr>
            <a:normAutofit/>
          </a:bodyPr>
          <a:lstStyle/>
          <a:p>
            <a:pPr algn="ctr"/>
            <a:r>
              <a:rPr lang="fa-IR" sz="3600" dirty="0" err="1">
                <a:cs typeface="B Titr" panose="00000700000000000000" pitchFamily="2" charset="-78"/>
              </a:rPr>
              <a:t>كنترل</a:t>
            </a:r>
            <a:r>
              <a:rPr lang="fa-IR" sz="3600" dirty="0">
                <a:cs typeface="B Titr" panose="00000700000000000000" pitchFamily="2" charset="-78"/>
              </a:rPr>
              <a:t> مطلوب </a:t>
            </a:r>
            <a:r>
              <a:rPr lang="fa-IR" sz="3600" dirty="0" err="1">
                <a:cs typeface="B Titr" panose="00000700000000000000" pitchFamily="2" charset="-78"/>
              </a:rPr>
              <a:t>چربي</a:t>
            </a:r>
            <a:r>
              <a:rPr lang="fa-IR" sz="3600" dirty="0">
                <a:cs typeface="B Titr" panose="00000700000000000000" pitchFamily="2" charset="-78"/>
              </a:rPr>
              <a:t> </a:t>
            </a:r>
            <a:r>
              <a:rPr lang="fa-IR" sz="3600" dirty="0" err="1">
                <a:cs typeface="B Titr" panose="00000700000000000000" pitchFamily="2" charset="-78"/>
              </a:rPr>
              <a:t>هاي</a:t>
            </a:r>
            <a:r>
              <a:rPr lang="fa-IR" sz="3600" dirty="0">
                <a:cs typeface="B Titr" panose="00000700000000000000" pitchFamily="2" charset="-78"/>
              </a:rPr>
              <a:t> خون</a:t>
            </a:r>
            <a:endParaRPr lang="en-US" sz="3600" dirty="0">
              <a:cs typeface="B Titr" panose="00000700000000000000" pitchFamily="2" charset="-78"/>
            </a:endParaRPr>
          </a:p>
        </p:txBody>
      </p:sp>
      <p:sp>
        <p:nvSpPr>
          <p:cNvPr id="3" name="Content Placeholder 2"/>
          <p:cNvSpPr>
            <a:spLocks noGrp="1"/>
          </p:cNvSpPr>
          <p:nvPr>
            <p:ph idx="1"/>
          </p:nvPr>
        </p:nvSpPr>
        <p:spPr>
          <a:xfrm>
            <a:off x="457200" y="2060848"/>
            <a:ext cx="8229600" cy="4513688"/>
          </a:xfrm>
        </p:spPr>
        <p:txBody>
          <a:bodyPr/>
          <a:lstStyle/>
          <a:p>
            <a:pPr algn="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شانس </a:t>
            </a:r>
            <a:r>
              <a:rPr lang="fa-IR" b="1" dirty="0" err="1">
                <a:cs typeface="B Nazanin" panose="00000400000000000000" pitchFamily="2" charset="-78"/>
              </a:rPr>
              <a:t>بيشتري</a:t>
            </a:r>
            <a:r>
              <a:rPr lang="fa-IR" b="1" dirty="0">
                <a:cs typeface="B Nazanin" panose="00000400000000000000" pitchFamily="2" charset="-78"/>
              </a:rPr>
              <a:t> </a:t>
            </a:r>
            <a:r>
              <a:rPr lang="fa-IR" b="1" dirty="0" err="1">
                <a:cs typeface="B Nazanin" panose="00000400000000000000" pitchFamily="2" charset="-78"/>
              </a:rPr>
              <a:t>براي</a:t>
            </a:r>
            <a:r>
              <a:rPr lang="fa-IR" b="1" dirty="0">
                <a:cs typeface="B Nazanin" panose="00000400000000000000" pitchFamily="2" charset="-78"/>
              </a:rPr>
              <a:t> ابتلا به </a:t>
            </a:r>
            <a:r>
              <a:rPr lang="fa-IR" b="1" dirty="0" err="1">
                <a:cs typeface="B Nazanin" panose="00000400000000000000" pitchFamily="2" charset="-78"/>
              </a:rPr>
              <a:t>فشارخون</a:t>
            </a:r>
            <a:r>
              <a:rPr lang="fa-IR" b="1" dirty="0">
                <a:cs typeface="B Nazanin" panose="00000400000000000000" pitchFamily="2" charset="-78"/>
              </a:rPr>
              <a:t> بالا و </a:t>
            </a:r>
            <a:r>
              <a:rPr lang="fa-IR" b="1" dirty="0" err="1">
                <a:cs typeface="B Nazanin" panose="00000400000000000000" pitchFamily="2" charset="-78"/>
              </a:rPr>
              <a:t>يا</a:t>
            </a:r>
            <a:r>
              <a:rPr lang="fa-IR" b="1" dirty="0">
                <a:cs typeface="B Nazanin" panose="00000400000000000000" pitchFamily="2" charset="-78"/>
              </a:rPr>
              <a:t> اختلال </a:t>
            </a:r>
            <a:r>
              <a:rPr lang="fa-IR" b="1" dirty="0" err="1">
                <a:cs typeface="B Nazanin" panose="00000400000000000000" pitchFamily="2" charset="-78"/>
              </a:rPr>
              <a:t>چربي</a:t>
            </a:r>
            <a:r>
              <a:rPr lang="fa-IR" b="1" dirty="0">
                <a:cs typeface="B Nazanin" panose="00000400000000000000" pitchFamily="2" charset="-78"/>
              </a:rPr>
              <a:t> </a:t>
            </a:r>
            <a:r>
              <a:rPr lang="fa-IR" b="1" dirty="0" err="1">
                <a:cs typeface="B Nazanin" panose="00000400000000000000" pitchFamily="2" charset="-78"/>
              </a:rPr>
              <a:t>هاي</a:t>
            </a:r>
            <a:r>
              <a:rPr lang="fa-IR" b="1" dirty="0">
                <a:cs typeface="B Nazanin" panose="00000400000000000000" pitchFamily="2" charset="-78"/>
              </a:rPr>
              <a:t> خون دارند.</a:t>
            </a:r>
            <a:endParaRPr lang="en-US" b="1" dirty="0">
              <a:cs typeface="B Nazanin" panose="00000400000000000000" pitchFamily="2" charset="-78"/>
            </a:endParaRPr>
          </a:p>
          <a:p>
            <a:pPr algn="r"/>
            <a:r>
              <a:rPr lang="fa-IR" b="1" dirty="0">
                <a:cs typeface="B Nazanin" panose="00000400000000000000" pitchFamily="2" charset="-78"/>
              </a:rPr>
              <a:t>حداقل </a:t>
            </a:r>
            <a:r>
              <a:rPr lang="fa-IR" b="1" dirty="0" err="1">
                <a:cs typeface="B Nazanin" panose="00000400000000000000" pitchFamily="2" charset="-78"/>
              </a:rPr>
              <a:t>سالي</a:t>
            </a:r>
            <a:r>
              <a:rPr lang="fa-IR" b="1" dirty="0">
                <a:cs typeface="B Nazanin" panose="00000400000000000000" pitchFamily="2" charset="-78"/>
              </a:rPr>
              <a:t> </a:t>
            </a:r>
            <a:r>
              <a:rPr lang="fa-IR" b="1" dirty="0" err="1">
                <a:cs typeface="B Nazanin" panose="00000400000000000000" pitchFamily="2" charset="-78"/>
              </a:rPr>
              <a:t>يك</a:t>
            </a:r>
            <a:r>
              <a:rPr lang="fa-IR" b="1" dirty="0">
                <a:cs typeface="B Nazanin" panose="00000400000000000000" pitchFamily="2" charset="-78"/>
              </a:rPr>
              <a:t> بار </a:t>
            </a:r>
            <a:r>
              <a:rPr lang="fa-IR" b="1" dirty="0" err="1">
                <a:cs typeface="B Nazanin" panose="00000400000000000000" pitchFamily="2" charset="-78"/>
              </a:rPr>
              <a:t>بايد</a:t>
            </a:r>
            <a:r>
              <a:rPr lang="fa-IR" b="1" dirty="0">
                <a:cs typeface="B Nazanin" panose="00000400000000000000" pitchFamily="2" charset="-78"/>
              </a:rPr>
              <a:t> </a:t>
            </a:r>
            <a:r>
              <a:rPr lang="fa-IR" b="1" dirty="0" err="1">
                <a:cs typeface="B Nazanin" panose="00000400000000000000" pitchFamily="2" charset="-78"/>
              </a:rPr>
              <a:t>چربي</a:t>
            </a:r>
            <a:r>
              <a:rPr lang="fa-IR" b="1" dirty="0">
                <a:cs typeface="B Nazanin" panose="00000400000000000000" pitchFamily="2" charset="-78"/>
              </a:rPr>
              <a:t> </a:t>
            </a:r>
            <a:r>
              <a:rPr lang="fa-IR" b="1" dirty="0" err="1">
                <a:cs typeface="B Nazanin" panose="00000400000000000000" pitchFamily="2" charset="-78"/>
              </a:rPr>
              <a:t>هاي</a:t>
            </a:r>
            <a:r>
              <a:rPr lang="fa-IR" b="1" dirty="0">
                <a:cs typeface="B Nazanin" panose="00000400000000000000" pitchFamily="2" charset="-78"/>
              </a:rPr>
              <a:t> خون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اندازه </a:t>
            </a:r>
            <a:r>
              <a:rPr lang="fa-IR" b="1" dirty="0" err="1">
                <a:cs typeface="B Nazanin" panose="00000400000000000000" pitchFamily="2" charset="-78"/>
              </a:rPr>
              <a:t>گيري</a:t>
            </a:r>
            <a:r>
              <a:rPr lang="fa-IR" b="1" dirty="0">
                <a:cs typeface="B Nazanin" panose="00000400000000000000" pitchFamily="2" charset="-78"/>
              </a:rPr>
              <a:t> شود و در صورت </a:t>
            </a:r>
            <a:r>
              <a:rPr lang="fa-IR" b="1" dirty="0" err="1">
                <a:cs typeface="B Nazanin" panose="00000400000000000000" pitchFamily="2" charset="-78"/>
              </a:rPr>
              <a:t>نياز</a:t>
            </a:r>
            <a:r>
              <a:rPr lang="fa-IR" b="1" dirty="0">
                <a:cs typeface="B Nazanin" panose="00000400000000000000" pitchFamily="2" charset="-78"/>
              </a:rPr>
              <a:t> تحت درمان </a:t>
            </a:r>
            <a:r>
              <a:rPr lang="fa-IR" b="1" dirty="0" err="1">
                <a:cs typeface="B Nazanin" panose="00000400000000000000" pitchFamily="2" charset="-78"/>
              </a:rPr>
              <a:t>هاي</a:t>
            </a:r>
            <a:r>
              <a:rPr lang="fa-IR" b="1" dirty="0">
                <a:cs typeface="B Nazanin" panose="00000400000000000000" pitchFamily="2" charset="-78"/>
              </a:rPr>
              <a:t> </a:t>
            </a:r>
            <a:r>
              <a:rPr lang="fa-IR" b="1" dirty="0" err="1">
                <a:cs typeface="B Nazanin" panose="00000400000000000000" pitchFamily="2" charset="-78"/>
              </a:rPr>
              <a:t>غير</a:t>
            </a:r>
            <a:r>
              <a:rPr lang="fa-IR" b="1" dirty="0">
                <a:cs typeface="B Nazanin" panose="00000400000000000000" pitchFamily="2" charset="-78"/>
              </a:rPr>
              <a:t> </a:t>
            </a:r>
            <a:r>
              <a:rPr lang="fa-IR" b="1" dirty="0" err="1">
                <a:cs typeface="B Nazanin" panose="00000400000000000000" pitchFamily="2" charset="-78"/>
              </a:rPr>
              <a:t>دارويي</a:t>
            </a:r>
            <a:r>
              <a:rPr lang="fa-IR" b="1" dirty="0">
                <a:cs typeface="B Nazanin" panose="00000400000000000000" pitchFamily="2" charset="-78"/>
              </a:rPr>
              <a:t> (</a:t>
            </a:r>
            <a:r>
              <a:rPr lang="fa-IR" b="1" dirty="0" err="1">
                <a:cs typeface="B Nazanin" panose="00000400000000000000" pitchFamily="2" charset="-78"/>
              </a:rPr>
              <a:t>تغذيه</a:t>
            </a:r>
            <a:r>
              <a:rPr lang="fa-IR" b="1" dirty="0">
                <a:cs typeface="B Nazanin" panose="00000400000000000000" pitchFamily="2" charset="-78"/>
              </a:rPr>
              <a:t> مناسب، </a:t>
            </a:r>
            <a:r>
              <a:rPr lang="fa-IR" b="1" dirty="0" err="1">
                <a:cs typeface="B Nazanin" panose="00000400000000000000" pitchFamily="2" charset="-78"/>
              </a:rPr>
              <a:t>فعاليت</a:t>
            </a:r>
            <a:r>
              <a:rPr lang="fa-IR" b="1" dirty="0">
                <a:cs typeface="B Nazanin" panose="00000400000000000000" pitchFamily="2" charset="-78"/>
              </a:rPr>
              <a:t> </a:t>
            </a:r>
            <a:r>
              <a:rPr lang="fa-IR" b="1" dirty="0" err="1">
                <a:cs typeface="B Nazanin" panose="00000400000000000000" pitchFamily="2" charset="-78"/>
              </a:rPr>
              <a:t>بدني</a:t>
            </a:r>
            <a:r>
              <a:rPr lang="fa-IR" b="1" dirty="0">
                <a:cs typeface="B Nazanin" panose="00000400000000000000" pitchFamily="2" charset="-78"/>
              </a:rPr>
              <a:t> </a:t>
            </a:r>
            <a:r>
              <a:rPr lang="fa-IR" b="1" dirty="0" err="1">
                <a:cs typeface="B Nazanin" panose="00000400000000000000" pitchFamily="2" charset="-78"/>
              </a:rPr>
              <a:t>كافي</a:t>
            </a:r>
            <a:r>
              <a:rPr lang="fa-IR" b="1" dirty="0">
                <a:cs typeface="B Nazanin" panose="00000400000000000000" pitchFamily="2" charset="-78"/>
              </a:rPr>
              <a:t> قطع مصرف </a:t>
            </a:r>
            <a:r>
              <a:rPr lang="fa-IR" b="1" dirty="0" err="1">
                <a:cs typeface="B Nazanin" panose="00000400000000000000" pitchFamily="2" charset="-78"/>
              </a:rPr>
              <a:t>دخانيات</a:t>
            </a:r>
            <a:r>
              <a:rPr lang="fa-IR" b="1" dirty="0">
                <a:cs typeface="B Nazanin" panose="00000400000000000000" pitchFamily="2" charset="-78"/>
              </a:rPr>
              <a:t> و </a:t>
            </a:r>
            <a:r>
              <a:rPr lang="fa-IR" b="1" dirty="0" err="1">
                <a:cs typeface="B Nazanin" panose="00000400000000000000" pitchFamily="2" charset="-78"/>
              </a:rPr>
              <a:t>الكل</a:t>
            </a:r>
            <a:r>
              <a:rPr lang="fa-IR" b="1" dirty="0">
                <a:cs typeface="B Nazanin" panose="00000400000000000000" pitchFamily="2" charset="-78"/>
              </a:rPr>
              <a:t>) و در صورت </a:t>
            </a:r>
            <a:r>
              <a:rPr lang="fa-IR" b="1" dirty="0" err="1">
                <a:cs typeface="B Nazanin" panose="00000400000000000000" pitchFamily="2" charset="-78"/>
              </a:rPr>
              <a:t>نياز</a:t>
            </a:r>
            <a:r>
              <a:rPr lang="fa-IR" b="1" dirty="0">
                <a:cs typeface="B Nazanin" panose="00000400000000000000" pitchFamily="2" charset="-78"/>
              </a:rPr>
              <a:t> </a:t>
            </a:r>
            <a:r>
              <a:rPr lang="fa-IR" b="1" dirty="0" err="1">
                <a:cs typeface="B Nazanin" panose="00000400000000000000" pitchFamily="2" charset="-78"/>
              </a:rPr>
              <a:t>دارويي</a:t>
            </a:r>
            <a:r>
              <a:rPr lang="fa-IR" b="1" dirty="0">
                <a:cs typeface="B Nazanin" panose="00000400000000000000" pitchFamily="2" charset="-78"/>
              </a:rPr>
              <a:t> قرار </a:t>
            </a:r>
            <a:r>
              <a:rPr lang="fa-IR" b="1" dirty="0" err="1">
                <a:cs typeface="B Nazanin" panose="00000400000000000000" pitchFamily="2" charset="-78"/>
              </a:rPr>
              <a:t>گيرد</a:t>
            </a:r>
            <a:r>
              <a:rPr lang="fa-IR" b="1" dirty="0">
                <a:cs typeface="B Nazanin" panose="00000400000000000000" pitchFamily="2" charset="-78"/>
              </a:rPr>
              <a:t>.</a:t>
            </a:r>
            <a:endParaRPr lang="en-US" b="1" dirty="0">
              <a:cs typeface="B Nazanin" panose="00000400000000000000" pitchFamily="2" charset="-78"/>
            </a:endParaRPr>
          </a:p>
          <a:p>
            <a:pPr algn="r"/>
            <a:endParaRPr lang="en-US" dirty="0"/>
          </a:p>
        </p:txBody>
      </p:sp>
    </p:spTree>
    <p:extLst>
      <p:ext uri="{BB962C8B-B14F-4D97-AF65-F5344CB8AC3E}">
        <p14:creationId xmlns:p14="http://schemas.microsoft.com/office/powerpoint/2010/main" val="220770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909192" cy="877824"/>
          </a:xfrm>
        </p:spPr>
        <p:txBody>
          <a:bodyPr>
            <a:noAutofit/>
          </a:bodyPr>
          <a:lstStyle/>
          <a:p>
            <a:pPr algn="ctr"/>
            <a:r>
              <a:rPr lang="fa-IR" sz="3200" dirty="0">
                <a:cs typeface="B Titr" panose="00000700000000000000" pitchFamily="2" charset="-78"/>
              </a:rPr>
              <a:t>قطع مصرف </a:t>
            </a:r>
            <a:r>
              <a:rPr lang="fa-IR" sz="3200" dirty="0" err="1">
                <a:cs typeface="B Titr" panose="00000700000000000000" pitchFamily="2" charset="-78"/>
              </a:rPr>
              <a:t>دخانيات</a:t>
            </a:r>
            <a:r>
              <a:rPr lang="fa-IR" sz="3200" dirty="0">
                <a:cs typeface="B Titr" panose="00000700000000000000" pitchFamily="2" charset="-78"/>
              </a:rPr>
              <a:t> در </a:t>
            </a:r>
            <a:r>
              <a:rPr lang="fa-IR" sz="3200" dirty="0" err="1">
                <a:cs typeface="B Titr" panose="00000700000000000000" pitchFamily="2" charset="-78"/>
              </a:rPr>
              <a:t>پيشگيري</a:t>
            </a:r>
            <a:r>
              <a:rPr lang="fa-IR" sz="3200" dirty="0">
                <a:cs typeface="B Titr" panose="00000700000000000000" pitchFamily="2" charset="-78"/>
              </a:rPr>
              <a:t> از عوارض </a:t>
            </a:r>
            <a:r>
              <a:rPr lang="fa-IR" sz="3200" dirty="0" err="1">
                <a:cs typeface="B Titr" panose="00000700000000000000" pitchFamily="2" charset="-78"/>
              </a:rPr>
              <a:t>ديررس</a:t>
            </a:r>
            <a:r>
              <a:rPr lang="fa-IR" sz="3200" dirty="0">
                <a:cs typeface="B Titr" panose="00000700000000000000" pitchFamily="2" charset="-78"/>
              </a:rPr>
              <a:t> </a:t>
            </a:r>
            <a:r>
              <a:rPr lang="fa-IR" sz="3200" dirty="0" err="1">
                <a:cs typeface="B Titr" panose="00000700000000000000" pitchFamily="2" charset="-78"/>
              </a:rPr>
              <a:t>ديابت</a:t>
            </a:r>
            <a:r>
              <a:rPr lang="fa-IR" sz="3200" dirty="0">
                <a:cs typeface="B Titr" panose="00000700000000000000" pitchFamily="2" charset="-78"/>
              </a:rPr>
              <a:t> نقش </a:t>
            </a:r>
            <a:r>
              <a:rPr lang="fa-IR" sz="3200" dirty="0" err="1">
                <a:cs typeface="B Titr" panose="00000700000000000000" pitchFamily="2" charset="-78"/>
              </a:rPr>
              <a:t>مهمي</a:t>
            </a:r>
            <a:r>
              <a:rPr lang="fa-IR" sz="3200" dirty="0">
                <a:cs typeface="B Titr" panose="00000700000000000000" pitchFamily="2" charset="-78"/>
              </a:rPr>
              <a:t> دارد</a:t>
            </a:r>
            <a:r>
              <a:rPr lang="fa-IR" sz="3200" dirty="0" smtClean="0">
                <a:cs typeface="B Titr" panose="00000700000000000000" pitchFamily="2" charset="-78"/>
              </a:rPr>
              <a:t>.</a:t>
            </a:r>
            <a:endParaRPr lang="en-US" sz="3200" dirty="0">
              <a:cs typeface="B Titr" panose="000007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5223576" y="3339574"/>
            <a:ext cx="2859272" cy="1883827"/>
          </a:xfrm>
          <a:prstGeom prst="rect">
            <a:avLst/>
          </a:prstGeom>
        </p:spPr>
      </p:pic>
    </p:spTree>
    <p:extLst>
      <p:ext uri="{BB962C8B-B14F-4D97-AF65-F5344CB8AC3E}">
        <p14:creationId xmlns:p14="http://schemas.microsoft.com/office/powerpoint/2010/main" val="9000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533400" y="2591458"/>
            <a:ext cx="3174504" cy="2379274"/>
          </a:xfrm>
          <a:prstGeom prst="rect">
            <a:avLst/>
          </a:prstGeom>
        </p:spPr>
      </p:pic>
      <p:sp>
        <p:nvSpPr>
          <p:cNvPr id="4" name="Content Placeholder 3"/>
          <p:cNvSpPr>
            <a:spLocks noGrp="1"/>
          </p:cNvSpPr>
          <p:nvPr>
            <p:ph sz="half" idx="2"/>
          </p:nvPr>
        </p:nvSpPr>
        <p:spPr>
          <a:xfrm>
            <a:off x="3995936" y="1628800"/>
            <a:ext cx="4690864" cy="5146587"/>
          </a:xfrm>
        </p:spPr>
        <p:txBody>
          <a:bodyPr>
            <a:normAutofit/>
          </a:bodyPr>
          <a:lstStyle/>
          <a:p>
            <a:pPr algn="justLow"/>
            <a:r>
              <a:rPr lang="fa-IR" sz="2400" b="1" dirty="0" err="1">
                <a:cs typeface="B Nazanin" panose="00000400000000000000" pitchFamily="2" charset="-78"/>
              </a:rPr>
              <a:t>فشارخون</a:t>
            </a:r>
            <a:r>
              <a:rPr lang="fa-IR" sz="2400" b="1" dirty="0">
                <a:cs typeface="B Nazanin" panose="00000400000000000000" pitchFamily="2" charset="-78"/>
              </a:rPr>
              <a:t> </a:t>
            </a:r>
            <a:r>
              <a:rPr lang="fa-IR" sz="2400" b="1" dirty="0" err="1">
                <a:cs typeface="B Nazanin" panose="00000400000000000000" pitchFamily="2" charset="-78"/>
              </a:rPr>
              <a:t>بيماران</a:t>
            </a:r>
            <a:r>
              <a:rPr lang="fa-IR" sz="2400" b="1" dirty="0">
                <a:cs typeface="B Nazanin" panose="00000400000000000000" pitchFamily="2" charset="-78"/>
              </a:rPr>
              <a:t> </a:t>
            </a:r>
            <a:r>
              <a:rPr lang="fa-IR" sz="2400" b="1" dirty="0" err="1">
                <a:cs typeface="B Nazanin" panose="00000400000000000000" pitchFamily="2" charset="-78"/>
              </a:rPr>
              <a:t>ديابتي</a:t>
            </a:r>
            <a:r>
              <a:rPr lang="fa-IR" sz="2400" b="1" dirty="0">
                <a:cs typeface="B Nazanin" panose="00000400000000000000" pitchFamily="2" charset="-78"/>
              </a:rPr>
              <a:t> </a:t>
            </a:r>
            <a:r>
              <a:rPr lang="fa-IR" sz="2400" b="1" dirty="0" err="1">
                <a:cs typeface="B Nazanin" panose="00000400000000000000" pitchFamily="2" charset="-78"/>
              </a:rPr>
              <a:t>بايد</a:t>
            </a:r>
            <a:r>
              <a:rPr lang="fa-IR" sz="2400" b="1" dirty="0">
                <a:cs typeface="B Nazanin" panose="00000400000000000000" pitchFamily="2" charset="-78"/>
              </a:rPr>
              <a:t> در هر </a:t>
            </a:r>
            <a:r>
              <a:rPr lang="fa-IR" sz="2400" b="1" dirty="0" err="1">
                <a:cs typeface="B Nazanin" panose="00000400000000000000" pitchFamily="2" charset="-78"/>
              </a:rPr>
              <a:t>ويزيت</a:t>
            </a:r>
            <a:r>
              <a:rPr lang="fa-IR" sz="2400" b="1" dirty="0">
                <a:cs typeface="B Nazanin" panose="00000400000000000000" pitchFamily="2" charset="-78"/>
              </a:rPr>
              <a:t> </a:t>
            </a:r>
            <a:r>
              <a:rPr lang="fa-IR" sz="2400" b="1" dirty="0" err="1">
                <a:cs typeface="B Nazanin" panose="00000400000000000000" pitchFamily="2" charset="-78"/>
              </a:rPr>
              <a:t>پزشك</a:t>
            </a:r>
            <a:r>
              <a:rPr lang="fa-IR" sz="2400" b="1" dirty="0">
                <a:cs typeface="B Nazanin" panose="00000400000000000000" pitchFamily="2" charset="-78"/>
              </a:rPr>
              <a:t> </a:t>
            </a:r>
            <a:r>
              <a:rPr lang="fa-IR" sz="2400" b="1" dirty="0" smtClean="0">
                <a:cs typeface="B Nazanin" panose="00000400000000000000" pitchFamily="2" charset="-78"/>
              </a:rPr>
              <a:t>در </a:t>
            </a:r>
            <a:r>
              <a:rPr lang="fa-IR" sz="2400" b="1" dirty="0">
                <a:cs typeface="B Nazanin" panose="00000400000000000000" pitchFamily="2" charset="-78"/>
              </a:rPr>
              <a:t>صورت </a:t>
            </a:r>
            <a:r>
              <a:rPr lang="fa-IR" sz="2400" b="1" dirty="0" err="1">
                <a:cs typeface="B Nazanin" panose="00000400000000000000" pitchFamily="2" charset="-78"/>
              </a:rPr>
              <a:t>غيرطبيعي</a:t>
            </a:r>
            <a:r>
              <a:rPr lang="fa-IR" sz="2400" b="1" dirty="0">
                <a:cs typeface="B Nazanin" panose="00000400000000000000" pitchFamily="2" charset="-78"/>
              </a:rPr>
              <a:t> بودن، </a:t>
            </a:r>
            <a:r>
              <a:rPr lang="fa-IR" sz="2400" b="1" dirty="0" err="1">
                <a:cs typeface="B Nazanin" panose="00000400000000000000" pitchFamily="2" charset="-78"/>
              </a:rPr>
              <a:t>بايد</a:t>
            </a:r>
            <a:r>
              <a:rPr lang="fa-IR" sz="2400" b="1" dirty="0">
                <a:cs typeface="B Nazanin" panose="00000400000000000000" pitchFamily="2" charset="-78"/>
              </a:rPr>
              <a:t> </a:t>
            </a:r>
            <a:r>
              <a:rPr lang="fa-IR" sz="2400" b="1" dirty="0" err="1">
                <a:cs typeface="B Nazanin" panose="00000400000000000000" pitchFamily="2" charset="-78"/>
              </a:rPr>
              <a:t>بيمار</a:t>
            </a:r>
            <a:r>
              <a:rPr lang="fa-IR" sz="2400" b="1" dirty="0">
                <a:cs typeface="B Nazanin" panose="00000400000000000000" pitchFamily="2" charset="-78"/>
              </a:rPr>
              <a:t> تحت درمان </a:t>
            </a:r>
            <a:r>
              <a:rPr lang="fa-IR" sz="2400" b="1" dirty="0" err="1">
                <a:cs typeface="B Nazanin" panose="00000400000000000000" pitchFamily="2" charset="-78"/>
              </a:rPr>
              <a:t>هاي</a:t>
            </a:r>
            <a:r>
              <a:rPr lang="fa-IR" sz="2400" b="1" dirty="0">
                <a:cs typeface="B Nazanin" panose="00000400000000000000" pitchFamily="2" charset="-78"/>
              </a:rPr>
              <a:t> </a:t>
            </a:r>
            <a:r>
              <a:rPr lang="fa-IR" sz="2400" b="1" dirty="0" err="1">
                <a:cs typeface="B Nazanin" panose="00000400000000000000" pitchFamily="2" charset="-78"/>
              </a:rPr>
              <a:t>غيردارويي</a:t>
            </a:r>
            <a:r>
              <a:rPr lang="fa-IR" sz="2400" b="1" dirty="0">
                <a:cs typeface="B Nazanin" panose="00000400000000000000" pitchFamily="2" charset="-78"/>
              </a:rPr>
              <a:t> و اگر </a:t>
            </a:r>
            <a:r>
              <a:rPr lang="fa-IR" sz="2400" b="1" dirty="0" err="1">
                <a:cs typeface="B Nazanin" panose="00000400000000000000" pitchFamily="2" charset="-78"/>
              </a:rPr>
              <a:t>نياز</a:t>
            </a:r>
            <a:r>
              <a:rPr lang="fa-IR" sz="2400" b="1" dirty="0">
                <a:cs typeface="B Nazanin" panose="00000400000000000000" pitchFamily="2" charset="-78"/>
              </a:rPr>
              <a:t> بود </a:t>
            </a:r>
            <a:r>
              <a:rPr lang="fa-IR" sz="2400" b="1" dirty="0" err="1">
                <a:cs typeface="B Nazanin" panose="00000400000000000000" pitchFamily="2" charset="-78"/>
              </a:rPr>
              <a:t>دارويي</a:t>
            </a:r>
            <a:r>
              <a:rPr lang="fa-IR" sz="2400" b="1" dirty="0">
                <a:cs typeface="B Nazanin" panose="00000400000000000000" pitchFamily="2" charset="-78"/>
              </a:rPr>
              <a:t> قرار </a:t>
            </a:r>
            <a:r>
              <a:rPr lang="fa-IR" sz="2400" b="1" dirty="0" err="1">
                <a:cs typeface="B Nazanin" panose="00000400000000000000" pitchFamily="2" charset="-78"/>
              </a:rPr>
              <a:t>گيرد</a:t>
            </a:r>
            <a:r>
              <a:rPr lang="fa-IR" sz="2400" b="1" dirty="0">
                <a:cs typeface="B Nazanin" panose="00000400000000000000" pitchFamily="2" charset="-78"/>
              </a:rPr>
              <a:t> و مراقبت </a:t>
            </a:r>
            <a:r>
              <a:rPr lang="fa-IR" sz="2400" b="1" dirty="0" err="1">
                <a:cs typeface="B Nazanin" panose="00000400000000000000" pitchFamily="2" charset="-78"/>
              </a:rPr>
              <a:t>هاي</a:t>
            </a:r>
            <a:r>
              <a:rPr lang="fa-IR" sz="2400" b="1" dirty="0">
                <a:cs typeface="B Nazanin" panose="00000400000000000000" pitchFamily="2" charset="-78"/>
              </a:rPr>
              <a:t> لازم در </a:t>
            </a:r>
            <a:r>
              <a:rPr lang="fa-IR" sz="2400" b="1" dirty="0" err="1">
                <a:cs typeface="B Nazanin" panose="00000400000000000000" pitchFamily="2" charset="-78"/>
              </a:rPr>
              <a:t>اين</a:t>
            </a:r>
            <a:r>
              <a:rPr lang="fa-IR" sz="2400" b="1" dirty="0">
                <a:cs typeface="B Nazanin" panose="00000400000000000000" pitchFamily="2" charset="-78"/>
              </a:rPr>
              <a:t> خصوص اعمال شود</a:t>
            </a:r>
            <a:r>
              <a:rPr lang="fa-IR" sz="2400" b="1" dirty="0" smtClean="0">
                <a:cs typeface="B Nazanin" panose="00000400000000000000" pitchFamily="2" charset="-78"/>
              </a:rPr>
              <a:t>.</a:t>
            </a:r>
          </a:p>
          <a:p>
            <a:pPr algn="justLow"/>
            <a:r>
              <a:rPr lang="fa-IR" sz="2400" b="1" dirty="0">
                <a:cs typeface="B Nazanin" panose="00000400000000000000" pitchFamily="2" charset="-78"/>
              </a:rPr>
              <a:t>در </a:t>
            </a:r>
            <a:r>
              <a:rPr lang="fa-IR" sz="2400" b="1" dirty="0" err="1">
                <a:cs typeface="B Nazanin" panose="00000400000000000000" pitchFamily="2" charset="-78"/>
              </a:rPr>
              <a:t>بيماران</a:t>
            </a:r>
            <a:r>
              <a:rPr lang="fa-IR" sz="2400" b="1" dirty="0">
                <a:cs typeface="B Nazanin" panose="00000400000000000000" pitchFamily="2" charset="-78"/>
              </a:rPr>
              <a:t> </a:t>
            </a:r>
            <a:r>
              <a:rPr lang="fa-IR" sz="2400" b="1" dirty="0" err="1">
                <a:cs typeface="B Nazanin" panose="00000400000000000000" pitchFamily="2" charset="-78"/>
              </a:rPr>
              <a:t>ديابتي</a:t>
            </a:r>
            <a:r>
              <a:rPr lang="fa-IR" sz="2400" b="1" dirty="0">
                <a:cs typeface="B Nazanin" panose="00000400000000000000" pitchFamily="2" charset="-78"/>
              </a:rPr>
              <a:t> </a:t>
            </a:r>
            <a:r>
              <a:rPr lang="fa-IR" sz="2400" b="1" dirty="0" err="1">
                <a:cs typeface="B Nazanin" panose="00000400000000000000" pitchFamily="2" charset="-78"/>
              </a:rPr>
              <a:t>كه</a:t>
            </a:r>
            <a:r>
              <a:rPr lang="fa-IR" sz="2400" b="1" dirty="0">
                <a:cs typeface="B Nazanin" panose="00000400000000000000" pitchFamily="2" charset="-78"/>
              </a:rPr>
              <a:t> </a:t>
            </a:r>
            <a:r>
              <a:rPr lang="fa-IR" sz="2400" b="1" dirty="0" err="1">
                <a:cs typeface="B Nazanin" panose="00000400000000000000" pitchFamily="2" charset="-78"/>
              </a:rPr>
              <a:t>فشارخون</a:t>
            </a:r>
            <a:r>
              <a:rPr lang="fa-IR" sz="2400" b="1" dirty="0">
                <a:cs typeface="B Nazanin" panose="00000400000000000000" pitchFamily="2" charset="-78"/>
              </a:rPr>
              <a:t> بالا دارند بهتر است آموزش داده شده و در منزل </a:t>
            </a:r>
            <a:r>
              <a:rPr lang="fa-IR" sz="2400" b="1" dirty="0" err="1">
                <a:cs typeface="B Nazanin" panose="00000400000000000000" pitchFamily="2" charset="-78"/>
              </a:rPr>
              <a:t>نيز</a:t>
            </a:r>
            <a:r>
              <a:rPr lang="fa-IR" sz="2400" b="1" dirty="0">
                <a:cs typeface="B Nazanin" panose="00000400000000000000" pitchFamily="2" charset="-78"/>
              </a:rPr>
              <a:t> </a:t>
            </a:r>
            <a:r>
              <a:rPr lang="fa-IR" sz="2400" b="1" dirty="0" err="1">
                <a:cs typeface="B Nazanin" panose="00000400000000000000" pitchFamily="2" charset="-78"/>
              </a:rPr>
              <a:t>فشارخون</a:t>
            </a:r>
            <a:r>
              <a:rPr lang="fa-IR" sz="2400" b="1" dirty="0">
                <a:cs typeface="B Nazanin" panose="00000400000000000000" pitchFamily="2" charset="-78"/>
              </a:rPr>
              <a:t> خود را اندازه </a:t>
            </a:r>
            <a:r>
              <a:rPr lang="fa-IR" sz="2400" b="1" dirty="0" err="1">
                <a:cs typeface="B Nazanin" panose="00000400000000000000" pitchFamily="2" charset="-78"/>
              </a:rPr>
              <a:t>گيري</a:t>
            </a:r>
            <a:r>
              <a:rPr lang="fa-IR" sz="2400" b="1" dirty="0">
                <a:cs typeface="B Nazanin" panose="00000400000000000000" pitchFamily="2" charset="-78"/>
              </a:rPr>
              <a:t> </a:t>
            </a:r>
            <a:r>
              <a:rPr lang="fa-IR" sz="2400" b="1" dirty="0" err="1">
                <a:cs typeface="B Nazanin" panose="00000400000000000000" pitchFamily="2" charset="-78"/>
              </a:rPr>
              <a:t>كرده</a:t>
            </a:r>
            <a:r>
              <a:rPr lang="fa-IR" sz="2400" b="1" dirty="0">
                <a:cs typeface="B Nazanin" panose="00000400000000000000" pitchFamily="2" charset="-78"/>
              </a:rPr>
              <a:t> و در دفترچه </a:t>
            </a:r>
            <a:r>
              <a:rPr lang="fa-IR" sz="2400" b="1" dirty="0" err="1">
                <a:cs typeface="B Nazanin" panose="00000400000000000000" pitchFamily="2" charset="-78"/>
              </a:rPr>
              <a:t>اي</a:t>
            </a:r>
            <a:r>
              <a:rPr lang="fa-IR" sz="2400" b="1" dirty="0">
                <a:cs typeface="B Nazanin" panose="00000400000000000000" pitchFamily="2" charset="-78"/>
              </a:rPr>
              <a:t> ثبت و به </a:t>
            </a:r>
            <a:r>
              <a:rPr lang="fa-IR" sz="2400" b="1" dirty="0" err="1">
                <a:cs typeface="B Nazanin" panose="00000400000000000000" pitchFamily="2" charset="-78"/>
              </a:rPr>
              <a:t>كارشناس</a:t>
            </a:r>
            <a:r>
              <a:rPr lang="fa-IR" sz="2400" b="1" dirty="0">
                <a:cs typeface="B Nazanin" panose="00000400000000000000" pitchFamily="2" charset="-78"/>
              </a:rPr>
              <a:t> مراقب سلامت خانواده و </a:t>
            </a:r>
            <a:r>
              <a:rPr lang="fa-IR" sz="2400" b="1" dirty="0" err="1">
                <a:cs typeface="B Nazanin" panose="00000400000000000000" pitchFamily="2" charset="-78"/>
              </a:rPr>
              <a:t>يا</a:t>
            </a:r>
            <a:r>
              <a:rPr lang="fa-IR" sz="2400" b="1" dirty="0">
                <a:cs typeface="B Nazanin" panose="00000400000000000000" pitchFamily="2" charset="-78"/>
              </a:rPr>
              <a:t> </a:t>
            </a:r>
            <a:r>
              <a:rPr lang="fa-IR" sz="2400" b="1" dirty="0" err="1">
                <a:cs typeface="B Nazanin" panose="00000400000000000000" pitchFamily="2" charset="-78"/>
              </a:rPr>
              <a:t>پزشك</a:t>
            </a:r>
            <a:r>
              <a:rPr lang="fa-IR" sz="2400" b="1" dirty="0">
                <a:cs typeface="B Nazanin" panose="00000400000000000000" pitchFamily="2" charset="-78"/>
              </a:rPr>
              <a:t> اطلاع دهند</a:t>
            </a:r>
            <a:r>
              <a:rPr lang="fa-IR" sz="2400" b="1" dirty="0" smtClean="0">
                <a:cs typeface="B Nazanin" panose="00000400000000000000" pitchFamily="2" charset="-78"/>
              </a:rPr>
              <a:t>.</a:t>
            </a:r>
            <a:endParaRPr lang="en-US" sz="2400" b="1" dirty="0">
              <a:cs typeface="B Nazanin" panose="00000400000000000000" pitchFamily="2" charset="-78"/>
            </a:endParaRPr>
          </a:p>
        </p:txBody>
      </p:sp>
      <p:sp>
        <p:nvSpPr>
          <p:cNvPr id="2" name="Title 1"/>
          <p:cNvSpPr>
            <a:spLocks noGrp="1"/>
          </p:cNvSpPr>
          <p:nvPr>
            <p:ph type="title"/>
          </p:nvPr>
        </p:nvSpPr>
        <p:spPr>
          <a:xfrm>
            <a:off x="533400" y="620688"/>
            <a:ext cx="8153400" cy="720080"/>
          </a:xfrm>
        </p:spPr>
        <p:txBody>
          <a:bodyPr>
            <a:normAutofit/>
          </a:bodyPr>
          <a:lstStyle/>
          <a:p>
            <a:pPr algn="justLow"/>
            <a:r>
              <a:rPr lang="fa-IR" sz="3600" dirty="0" err="1">
                <a:cs typeface="B Titr" panose="00000700000000000000" pitchFamily="2" charset="-78"/>
              </a:rPr>
              <a:t>كنترل</a:t>
            </a:r>
            <a:r>
              <a:rPr lang="fa-IR" sz="3600" dirty="0">
                <a:cs typeface="B Titr" panose="00000700000000000000" pitchFamily="2" charset="-78"/>
              </a:rPr>
              <a:t> مطلوب </a:t>
            </a:r>
            <a:r>
              <a:rPr lang="fa-IR" sz="3600" dirty="0" err="1">
                <a:cs typeface="B Titr" panose="00000700000000000000" pitchFamily="2" charset="-78"/>
              </a:rPr>
              <a:t>فشارخون</a:t>
            </a:r>
            <a:r>
              <a:rPr lang="fa-IR" sz="3600" dirty="0">
                <a:cs typeface="B Titr" panose="00000700000000000000" pitchFamily="2" charset="-78"/>
              </a:rPr>
              <a:t> </a:t>
            </a:r>
            <a:endParaRPr lang="en-US" sz="3600" dirty="0">
              <a:cs typeface="B Titr" panose="00000700000000000000" pitchFamily="2" charset="-78"/>
            </a:endParaRPr>
          </a:p>
        </p:txBody>
      </p:sp>
    </p:spTree>
    <p:extLst>
      <p:ext uri="{BB962C8B-B14F-4D97-AF65-F5344CB8AC3E}">
        <p14:creationId xmlns:p14="http://schemas.microsoft.com/office/powerpoint/2010/main" val="148067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899206" y="1196752"/>
            <a:ext cx="785018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b="1" dirty="0">
                <a:solidFill>
                  <a:srgbClr val="FF0000"/>
                </a:solidFill>
              </a:rPr>
              <a:t>ديابت نوع 1:</a:t>
            </a:r>
          </a:p>
          <a:p>
            <a:pPr algn="just" rtl="1">
              <a:lnSpc>
                <a:spcPct val="200000"/>
              </a:lnSpc>
            </a:pPr>
            <a:r>
              <a:rPr lang="fa-IR" dirty="0"/>
              <a:t>این دیابت درگذشته ”دیابت وابسته به انسولین“ نامیده میشد، اگرچه این بیماری بیشتر درکودکان و جوانان رخ ميدهد اما بروز آن در سنین بالاتر نیز دیده میشود. بدن افراد مبتلا به دیابت نوع 1، قادر به تولید انسولین نمیباشد، درنتیجه قندخون موجود نمی تواند وارد سلول ها شده، انرژی بدن را تامین نمايد </a:t>
            </a:r>
          </a:p>
          <a:p>
            <a:pPr algn="just" rtl="1">
              <a:lnSpc>
                <a:spcPct val="200000"/>
              </a:lnSpc>
            </a:pPr>
            <a:r>
              <a:rPr lang="fa-IR" dirty="0"/>
              <a:t>، اما بروز آن در سنین بالاتر نیز دیده میشود.. و همین امر، افزایش شدید قندخون را سبب می شود. حدود </a:t>
            </a:r>
            <a:r>
              <a:rPr lang="en-US" dirty="0" smtClean="0"/>
              <a:t>10</a:t>
            </a:r>
            <a:r>
              <a:rPr lang="fa-IR" dirty="0" smtClean="0"/>
              <a:t>% </a:t>
            </a:r>
            <a:r>
              <a:rPr lang="fa-IR" dirty="0"/>
              <a:t>تا </a:t>
            </a:r>
            <a:r>
              <a:rPr lang="en-US" dirty="0" smtClean="0"/>
              <a:t>15</a:t>
            </a:r>
            <a:r>
              <a:rPr lang="fa-IR" dirty="0" smtClean="0"/>
              <a:t> </a:t>
            </a:r>
            <a:r>
              <a:rPr lang="fa-IR" dirty="0"/>
              <a:t>% کل دیابتی ها، مبتلایان دیابت نوع 1 می باشند. بنابراین برای کنترل قندخونشان نیازمند انسولین تزریقی هستند و عدم دسترسی به انسولین در این افراد، موجب مرگشان میشود.</a:t>
            </a:r>
            <a:endParaRPr lang="en-US" dirty="0"/>
          </a:p>
        </p:txBody>
      </p:sp>
    </p:spTree>
    <p:extLst>
      <p:ext uri="{BB962C8B-B14F-4D97-AF65-F5344CB8AC3E}">
        <p14:creationId xmlns:p14="http://schemas.microsoft.com/office/powerpoint/2010/main" val="2177261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792088"/>
          </a:xfrm>
        </p:spPr>
        <p:txBody>
          <a:bodyPr>
            <a:normAutofit/>
          </a:bodyPr>
          <a:lstStyle/>
          <a:p>
            <a:pPr algn="ctr"/>
            <a:r>
              <a:rPr lang="fa-IR" sz="3600" b="1" dirty="0" err="1">
                <a:cs typeface="B Titr" panose="00000700000000000000" pitchFamily="2" charset="-78"/>
              </a:rPr>
              <a:t>معاينات</a:t>
            </a:r>
            <a:r>
              <a:rPr lang="fa-IR" sz="3600" b="1" dirty="0">
                <a:cs typeface="B Titr" panose="00000700000000000000" pitchFamily="2" charset="-78"/>
              </a:rPr>
              <a:t> </a:t>
            </a:r>
            <a:r>
              <a:rPr lang="fa-IR" sz="3600" b="1" dirty="0" err="1" smtClean="0">
                <a:cs typeface="B Titr" panose="00000700000000000000" pitchFamily="2" charset="-78"/>
              </a:rPr>
              <a:t>چشمي</a:t>
            </a:r>
            <a:endParaRPr lang="en-US" sz="3600" dirty="0">
              <a:cs typeface="B Titr" panose="00000700000000000000" pitchFamily="2" charset="-78"/>
            </a:endParaRPr>
          </a:p>
        </p:txBody>
      </p:sp>
      <p:sp>
        <p:nvSpPr>
          <p:cNvPr id="3" name="Content Placeholder 2"/>
          <p:cNvSpPr>
            <a:spLocks noGrp="1"/>
          </p:cNvSpPr>
          <p:nvPr>
            <p:ph idx="1"/>
          </p:nvPr>
        </p:nvSpPr>
        <p:spPr>
          <a:xfrm>
            <a:off x="457200" y="1412776"/>
            <a:ext cx="8229600" cy="5161760"/>
          </a:xfrm>
        </p:spPr>
        <p:txBody>
          <a:bodyPr/>
          <a:lstStyle/>
          <a:p>
            <a:pPr algn="r"/>
            <a:r>
              <a:rPr lang="fa-IR" b="1" dirty="0">
                <a:cs typeface="B Nazanin" panose="00000400000000000000" pitchFamily="2" charset="-78"/>
              </a:rPr>
              <a:t>مراجعه در فواصل زمانی مناسب برای معاینه چشم </a:t>
            </a:r>
            <a:r>
              <a:rPr lang="fa-IR" b="1" dirty="0" smtClean="0">
                <a:cs typeface="B Nazanin" panose="00000400000000000000" pitchFamily="2" charset="-78"/>
              </a:rPr>
              <a:t>ها</a:t>
            </a:r>
          </a:p>
          <a:p>
            <a:pPr algn="r"/>
            <a:r>
              <a:rPr lang="fa-IR" b="1" dirty="0" smtClean="0">
                <a:cs typeface="B Nazanin" panose="00000400000000000000" pitchFamily="2" charset="-78"/>
              </a:rPr>
              <a:t> </a:t>
            </a:r>
            <a:r>
              <a:rPr lang="fa-IR" b="1" dirty="0">
                <a:cs typeface="B Nazanin" panose="00000400000000000000" pitchFamily="2" charset="-78"/>
              </a:rPr>
              <a:t>مراجعه به پزشک معالج در صورت تاری دید، دوبینی، کاهش بینایی، افتادگی پلک و دیگر مشکلات چشمی.</a:t>
            </a:r>
          </a:p>
          <a:p>
            <a:pPr algn="r"/>
            <a:r>
              <a:rPr lang="fa-IR" b="1" dirty="0">
                <a:cs typeface="B Nazanin" panose="00000400000000000000" pitchFamily="2" charset="-78"/>
              </a:rPr>
              <a:t>حداقل </a:t>
            </a:r>
            <a:r>
              <a:rPr lang="fa-IR" b="1" dirty="0" err="1">
                <a:cs typeface="B Nazanin" panose="00000400000000000000" pitchFamily="2" charset="-78"/>
              </a:rPr>
              <a:t>سالي</a:t>
            </a:r>
            <a:r>
              <a:rPr lang="fa-IR" b="1" dirty="0">
                <a:cs typeface="B Nazanin" panose="00000400000000000000" pitchFamily="2" charset="-78"/>
              </a:rPr>
              <a:t> </a:t>
            </a:r>
            <a:r>
              <a:rPr lang="fa-IR" b="1" dirty="0" err="1">
                <a:cs typeface="B Nazanin" panose="00000400000000000000" pitchFamily="2" charset="-78"/>
              </a:rPr>
              <a:t>يك</a:t>
            </a:r>
            <a:r>
              <a:rPr lang="fa-IR" b="1" dirty="0">
                <a:cs typeface="B Nazanin" panose="00000400000000000000" pitchFamily="2" charset="-78"/>
              </a:rPr>
              <a:t> بار </a:t>
            </a:r>
            <a:r>
              <a:rPr lang="fa-IR" b="1" dirty="0" err="1">
                <a:cs typeface="B Nazanin" panose="00000400000000000000" pitchFamily="2" charset="-78"/>
              </a:rPr>
              <a:t>بايد</a:t>
            </a:r>
            <a:r>
              <a:rPr lang="fa-IR" b="1" dirty="0">
                <a:cs typeface="B Nazanin" panose="00000400000000000000" pitchFamily="2" charset="-78"/>
              </a:rPr>
              <a:t> </a:t>
            </a:r>
            <a:r>
              <a:rPr lang="fa-IR" b="1" dirty="0" err="1">
                <a:cs typeface="B Nazanin" panose="00000400000000000000" pitchFamily="2" charset="-78"/>
              </a:rPr>
              <a:t>معاينات</a:t>
            </a:r>
            <a:r>
              <a:rPr lang="fa-IR" b="1" dirty="0">
                <a:cs typeface="B Nazanin" panose="00000400000000000000" pitchFamily="2" charset="-78"/>
              </a:rPr>
              <a:t> </a:t>
            </a:r>
            <a:r>
              <a:rPr lang="fa-IR" b="1" dirty="0" err="1">
                <a:cs typeface="B Nazanin" panose="00000400000000000000" pitchFamily="2" charset="-78"/>
              </a:rPr>
              <a:t>كامل</a:t>
            </a:r>
            <a:r>
              <a:rPr lang="fa-IR" b="1" dirty="0">
                <a:cs typeface="B Nazanin" panose="00000400000000000000" pitchFamily="2" charset="-78"/>
              </a:rPr>
              <a:t> چشم در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انجام </a:t>
            </a:r>
            <a:r>
              <a:rPr lang="fa-IR" b="1" dirty="0" smtClean="0">
                <a:cs typeface="B Nazanin" panose="00000400000000000000" pitchFamily="2" charset="-78"/>
              </a:rPr>
              <a:t>شود.</a:t>
            </a:r>
          </a:p>
          <a:p>
            <a:pPr algn="r"/>
            <a:r>
              <a:rPr lang="fa-IR" b="1" dirty="0" smtClean="0">
                <a:cs typeface="B Nazanin" panose="00000400000000000000" pitchFamily="2" charset="-78"/>
              </a:rPr>
              <a:t>خونریزی در شبکیه خطرناک است.</a:t>
            </a:r>
          </a:p>
          <a:p>
            <a:pPr algn="r"/>
            <a:r>
              <a:rPr lang="fa-IR" b="1" dirty="0" smtClean="0">
                <a:cs typeface="B Nazanin" panose="00000400000000000000" pitchFamily="2" charset="-78"/>
              </a:rPr>
              <a:t>نابینایی از عوارض عدم کنترل قند</a:t>
            </a:r>
          </a:p>
          <a:p>
            <a:pPr marL="109728" indent="0" algn="r">
              <a:buNone/>
            </a:pPr>
            <a:r>
              <a:rPr lang="fa-IR" b="1" dirty="0" smtClean="0">
                <a:cs typeface="B Nazanin" panose="00000400000000000000" pitchFamily="2" charset="-78"/>
              </a:rPr>
              <a:t> خون است.</a:t>
            </a:r>
          </a:p>
          <a:p>
            <a:pPr marL="109728" indent="0">
              <a:buNone/>
            </a:pPr>
            <a:endParaRPr lang="en-US" dirty="0"/>
          </a:p>
        </p:txBody>
      </p:sp>
      <p:pic>
        <p:nvPicPr>
          <p:cNvPr id="4" name="Picture 3"/>
          <p:cNvPicPr>
            <a:picLocks noChangeAspect="1"/>
          </p:cNvPicPr>
          <p:nvPr/>
        </p:nvPicPr>
        <p:blipFill>
          <a:blip r:embed="rId2"/>
          <a:stretch>
            <a:fillRect/>
          </a:stretch>
        </p:blipFill>
        <p:spPr>
          <a:xfrm>
            <a:off x="706559" y="3501008"/>
            <a:ext cx="3189007" cy="2664296"/>
          </a:xfrm>
          <a:prstGeom prst="rect">
            <a:avLst/>
          </a:prstGeom>
        </p:spPr>
      </p:pic>
    </p:spTree>
    <p:extLst>
      <p:ext uri="{BB962C8B-B14F-4D97-AF65-F5344CB8AC3E}">
        <p14:creationId xmlns:p14="http://schemas.microsoft.com/office/powerpoint/2010/main" val="27527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ormAutofit/>
          </a:bodyPr>
          <a:lstStyle/>
          <a:p>
            <a:pPr algn="justLow"/>
            <a:r>
              <a:rPr lang="fa-IR" sz="3600" b="1" dirty="0">
                <a:cs typeface="B Titr" panose="00000700000000000000" pitchFamily="2" charset="-78"/>
              </a:rPr>
              <a:t>بهداشت و </a:t>
            </a:r>
            <a:r>
              <a:rPr lang="fa-IR" sz="3600" b="1" dirty="0" err="1">
                <a:cs typeface="B Titr" panose="00000700000000000000" pitchFamily="2" charset="-78"/>
              </a:rPr>
              <a:t>مشكلات</a:t>
            </a:r>
            <a:r>
              <a:rPr lang="fa-IR" sz="3600" b="1" dirty="0">
                <a:cs typeface="B Titr" panose="00000700000000000000" pitchFamily="2" charset="-78"/>
              </a:rPr>
              <a:t> دهان و دندان در </a:t>
            </a:r>
            <a:r>
              <a:rPr lang="fa-IR" sz="3600" b="1" dirty="0" err="1" smtClean="0">
                <a:cs typeface="B Titr" panose="00000700000000000000" pitchFamily="2" charset="-78"/>
              </a:rPr>
              <a:t>ديابتی</a:t>
            </a:r>
            <a:r>
              <a:rPr lang="fa-IR" sz="3600" b="1" dirty="0" smtClean="0">
                <a:cs typeface="B Titr" panose="00000700000000000000" pitchFamily="2" charset="-78"/>
              </a:rPr>
              <a:t> ها</a:t>
            </a:r>
            <a:endParaRPr lang="en-US" sz="3600" b="1" dirty="0">
              <a:cs typeface="B Titr" panose="00000700000000000000" pitchFamily="2" charset="-78"/>
            </a:endParaRPr>
          </a:p>
        </p:txBody>
      </p:sp>
      <p:sp>
        <p:nvSpPr>
          <p:cNvPr id="3" name="Content Placeholder 2"/>
          <p:cNvSpPr>
            <a:spLocks noGrp="1"/>
          </p:cNvSpPr>
          <p:nvPr>
            <p:ph idx="1"/>
          </p:nvPr>
        </p:nvSpPr>
        <p:spPr>
          <a:xfrm>
            <a:off x="457200" y="1556792"/>
            <a:ext cx="8229600" cy="5017744"/>
          </a:xfrm>
        </p:spPr>
        <p:txBody>
          <a:bodyPr/>
          <a:lstStyle/>
          <a:p>
            <a:pPr algn="r"/>
            <a:r>
              <a:rPr lang="fa-IR" b="1" dirty="0">
                <a:cs typeface="B Nazanin" panose="00000400000000000000" pitchFamily="2" charset="-78"/>
              </a:rPr>
              <a:t>افراد </a:t>
            </a:r>
            <a:r>
              <a:rPr lang="fa-IR" b="1" dirty="0" err="1">
                <a:cs typeface="B Nazanin" panose="00000400000000000000" pitchFamily="2" charset="-78"/>
              </a:rPr>
              <a:t>ديابتي</a:t>
            </a:r>
            <a:r>
              <a:rPr lang="fa-IR" b="1" dirty="0">
                <a:cs typeface="B Nazanin" panose="00000400000000000000" pitchFamily="2" charset="-78"/>
              </a:rPr>
              <a:t> مستعد ابتلا به </a:t>
            </a:r>
            <a:r>
              <a:rPr lang="fa-IR" b="1" dirty="0" err="1">
                <a:cs typeface="B Nazanin" panose="00000400000000000000" pitchFamily="2" charset="-78"/>
              </a:rPr>
              <a:t>بيماري</a:t>
            </a:r>
            <a:r>
              <a:rPr lang="fa-IR" b="1" dirty="0">
                <a:cs typeface="B Nazanin" panose="00000400000000000000" pitchFamily="2" charset="-78"/>
              </a:rPr>
              <a:t> دهان، دندان و لثه هستند. </a:t>
            </a:r>
            <a:endParaRPr lang="fa-IR" b="1" dirty="0" smtClean="0">
              <a:cs typeface="B Nazanin" panose="00000400000000000000" pitchFamily="2" charset="-78"/>
            </a:endParaRPr>
          </a:p>
          <a:p>
            <a:pPr algn="r"/>
            <a:r>
              <a:rPr lang="ar-SA" b="1" dirty="0">
                <a:cs typeface="B Nazanin" panose="00000400000000000000" pitchFamily="2" charset="-78"/>
              </a:rPr>
              <a:t>وجود قند بالا در بزاق بيماران ديابتي و اختلال در پاسخ هاي سلول هاي دفاعي بدن، زمينه </a:t>
            </a:r>
            <a:r>
              <a:rPr lang="fa-IR" b="1" dirty="0" smtClean="0">
                <a:cs typeface="B Nazanin" panose="00000400000000000000" pitchFamily="2" charset="-78"/>
              </a:rPr>
              <a:t>را </a:t>
            </a:r>
            <a:r>
              <a:rPr lang="ar-SA" b="1" dirty="0" smtClean="0">
                <a:cs typeface="B Nazanin" panose="00000400000000000000" pitchFamily="2" charset="-78"/>
              </a:rPr>
              <a:t>براي </a:t>
            </a:r>
            <a:r>
              <a:rPr lang="ar-SA" b="1" dirty="0">
                <a:cs typeface="B Nazanin" panose="00000400000000000000" pitchFamily="2" charset="-78"/>
              </a:rPr>
              <a:t>ابتلا به عفونت هاي مختلف از جمله قارچي فراهم </a:t>
            </a:r>
            <a:r>
              <a:rPr lang="fa-IR" b="1" dirty="0" smtClean="0">
                <a:cs typeface="B Nazanin" panose="00000400000000000000" pitchFamily="2" charset="-78"/>
              </a:rPr>
              <a:t> می کند.</a:t>
            </a:r>
            <a:endParaRPr lang="en-US" b="1"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57200" y="2996952"/>
            <a:ext cx="3960440" cy="3410828"/>
          </a:xfrm>
          <a:prstGeom prst="rect">
            <a:avLst/>
          </a:prstGeom>
        </p:spPr>
      </p:pic>
    </p:spTree>
    <p:extLst>
      <p:ext uri="{BB962C8B-B14F-4D97-AF65-F5344CB8AC3E}">
        <p14:creationId xmlns:p14="http://schemas.microsoft.com/office/powerpoint/2010/main" val="6205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normAutofit/>
          </a:bodyPr>
          <a:lstStyle/>
          <a:p>
            <a:r>
              <a:rPr lang="fa-IR" sz="2800" dirty="0" err="1">
                <a:cs typeface="B Titr" panose="00000700000000000000" pitchFamily="2" charset="-78"/>
              </a:rPr>
              <a:t>توصيه</a:t>
            </a:r>
            <a:r>
              <a:rPr lang="fa-IR" sz="2800" dirty="0">
                <a:cs typeface="B Titr" panose="00000700000000000000" pitchFamily="2" charset="-78"/>
              </a:rPr>
              <a:t> </a:t>
            </a:r>
            <a:r>
              <a:rPr lang="fa-IR" sz="2800" dirty="0" err="1">
                <a:cs typeface="B Titr" panose="00000700000000000000" pitchFamily="2" charset="-78"/>
              </a:rPr>
              <a:t>هاي</a:t>
            </a:r>
            <a:r>
              <a:rPr lang="fa-IR" sz="2800" dirty="0">
                <a:cs typeface="B Titr" panose="00000700000000000000" pitchFamily="2" charset="-78"/>
              </a:rPr>
              <a:t> لازم در بهداشت دهان و دندان </a:t>
            </a:r>
            <a:r>
              <a:rPr lang="fa-IR" sz="2800" dirty="0" err="1">
                <a:cs typeface="B Titr" panose="00000700000000000000" pitchFamily="2" charset="-78"/>
              </a:rPr>
              <a:t>براي</a:t>
            </a:r>
            <a:r>
              <a:rPr lang="fa-IR" sz="2800" dirty="0">
                <a:cs typeface="B Titr" panose="00000700000000000000" pitchFamily="2" charset="-78"/>
              </a:rPr>
              <a:t> </a:t>
            </a:r>
            <a:r>
              <a:rPr lang="fa-IR" sz="2800" dirty="0" err="1">
                <a:cs typeface="B Titr" panose="00000700000000000000" pitchFamily="2" charset="-78"/>
              </a:rPr>
              <a:t>بيماران</a:t>
            </a:r>
            <a:r>
              <a:rPr lang="fa-IR" sz="2800" dirty="0">
                <a:cs typeface="B Titr" panose="00000700000000000000" pitchFamily="2" charset="-78"/>
              </a:rPr>
              <a:t> </a:t>
            </a:r>
            <a:r>
              <a:rPr lang="fa-IR" sz="2800" dirty="0" err="1">
                <a:cs typeface="B Titr" panose="00000700000000000000" pitchFamily="2" charset="-78"/>
              </a:rPr>
              <a:t>ديابتي</a:t>
            </a:r>
            <a:endParaRPr lang="en-US" sz="2800" dirty="0">
              <a:cs typeface="B Titr" panose="00000700000000000000" pitchFamily="2" charset="-78"/>
            </a:endParaRPr>
          </a:p>
        </p:txBody>
      </p:sp>
      <p:sp>
        <p:nvSpPr>
          <p:cNvPr id="3" name="Content Placeholder 2"/>
          <p:cNvSpPr>
            <a:spLocks noGrp="1"/>
          </p:cNvSpPr>
          <p:nvPr>
            <p:ph idx="1"/>
          </p:nvPr>
        </p:nvSpPr>
        <p:spPr>
          <a:xfrm>
            <a:off x="457200" y="1268760"/>
            <a:ext cx="8435280" cy="5305776"/>
          </a:xfrm>
        </p:spPr>
        <p:txBody>
          <a:bodyPr>
            <a:normAutofit/>
          </a:bodyPr>
          <a:lstStyle/>
          <a:p>
            <a:pPr lvl="0" algn="r"/>
            <a:r>
              <a:rPr lang="ar-SA" b="1" dirty="0">
                <a:cs typeface="B Nazanin" panose="00000400000000000000" pitchFamily="2" charset="-78"/>
              </a:rPr>
              <a:t>رعايت رژيم غذايي مناسب و مصرف وعده هاي اصلي و ميان وعده ها طبق توصيه كارشناس تغذيه</a:t>
            </a:r>
            <a:endParaRPr lang="en-US" b="1" dirty="0">
              <a:cs typeface="B Nazanin" panose="00000400000000000000" pitchFamily="2" charset="-78"/>
            </a:endParaRPr>
          </a:p>
          <a:p>
            <a:pPr lvl="0" algn="r"/>
            <a:r>
              <a:rPr lang="ar-SA" b="1" dirty="0">
                <a:cs typeface="B Nazanin" panose="00000400000000000000" pitchFamily="2" charset="-78"/>
              </a:rPr>
              <a:t>شستشوي مستمر دهان و دندان ها و استفاده استاندارد از مسواك و نخ دندان</a:t>
            </a:r>
            <a:endParaRPr lang="en-US" b="1" dirty="0">
              <a:cs typeface="B Nazanin" panose="00000400000000000000" pitchFamily="2" charset="-78"/>
            </a:endParaRPr>
          </a:p>
          <a:p>
            <a:pPr lvl="0" algn="r"/>
            <a:r>
              <a:rPr lang="ar-SA" b="1" dirty="0">
                <a:cs typeface="B Nazanin" panose="00000400000000000000" pitchFamily="2" charset="-78"/>
              </a:rPr>
              <a:t>آموختن مسواك زدن و نخ دندان كشيدن</a:t>
            </a:r>
            <a:endParaRPr lang="en-US" b="1" dirty="0">
              <a:cs typeface="B Nazanin" panose="00000400000000000000" pitchFamily="2" charset="-78"/>
            </a:endParaRPr>
          </a:p>
          <a:p>
            <a:pPr lvl="0" algn="r"/>
            <a:r>
              <a:rPr lang="ar-SA" b="1" dirty="0">
                <a:cs typeface="B Nazanin" panose="00000400000000000000" pitchFamily="2" charset="-78"/>
              </a:rPr>
              <a:t>عدم مصرف سيگار و ديگر دخانيات</a:t>
            </a:r>
            <a:endParaRPr lang="en-US" b="1" dirty="0">
              <a:cs typeface="B Nazanin" panose="00000400000000000000" pitchFamily="2" charset="-78"/>
            </a:endParaRPr>
          </a:p>
          <a:p>
            <a:pPr lvl="0" algn="r"/>
            <a:r>
              <a:rPr lang="ar-SA" b="1" dirty="0">
                <a:cs typeface="B Nazanin" panose="00000400000000000000" pitchFamily="2" charset="-78"/>
              </a:rPr>
              <a:t>مصرف آب كافي </a:t>
            </a:r>
            <a:endParaRPr lang="en-US" b="1" dirty="0">
              <a:cs typeface="B Nazanin" panose="00000400000000000000" pitchFamily="2" charset="-78"/>
            </a:endParaRPr>
          </a:p>
          <a:p>
            <a:pPr lvl="0" algn="r"/>
            <a:r>
              <a:rPr lang="ar-SA" b="1" dirty="0">
                <a:cs typeface="B Nazanin" panose="00000400000000000000" pitchFamily="2" charset="-78"/>
              </a:rPr>
              <a:t>مصرف دهان شويه ها به طور مرتب </a:t>
            </a:r>
            <a:endParaRPr lang="en-US" b="1" dirty="0">
              <a:cs typeface="B Nazanin" panose="00000400000000000000" pitchFamily="2" charset="-78"/>
            </a:endParaRPr>
          </a:p>
          <a:p>
            <a:pPr lvl="0" algn="r"/>
            <a:r>
              <a:rPr lang="ar-SA" b="1" dirty="0">
                <a:cs typeface="B Nazanin" panose="00000400000000000000" pitchFamily="2" charset="-78"/>
              </a:rPr>
              <a:t>مراجعه فوري به كارشناس دهان و دندان و يا دندانپزشك در صورت بروز هركدام از علايم بالا </a:t>
            </a:r>
            <a:endParaRPr lang="en-US" b="1" dirty="0">
              <a:cs typeface="B Nazanin" panose="00000400000000000000" pitchFamily="2" charset="-78"/>
            </a:endParaRPr>
          </a:p>
          <a:p>
            <a:pPr lvl="0" algn="r"/>
            <a:r>
              <a:rPr lang="ar-SA" b="1" dirty="0">
                <a:cs typeface="B Nazanin" panose="00000400000000000000" pitchFamily="2" charset="-78"/>
              </a:rPr>
              <a:t>رعايت توصيه ها و انجام پيگيري هاي لازم دندانپزشكي تا بهبود كامل عارضه</a:t>
            </a:r>
            <a:endParaRPr lang="en-US" b="1" dirty="0">
              <a:cs typeface="B Nazanin" panose="00000400000000000000" pitchFamily="2" charset="-78"/>
            </a:endParaRPr>
          </a:p>
          <a:p>
            <a:pPr lvl="0" algn="r"/>
            <a:r>
              <a:rPr lang="ar-SA" b="1" dirty="0">
                <a:cs typeface="B Nazanin" panose="00000400000000000000" pitchFamily="2" charset="-78"/>
              </a:rPr>
              <a:t>مراجعه به مركز دندانپزشكي و معاينه از نظر سلامتي دهان و دندان </a:t>
            </a:r>
            <a:r>
              <a:rPr lang="ar-SA" dirty="0">
                <a:cs typeface="B Nazanin" panose="00000400000000000000" pitchFamily="2" charset="-78"/>
              </a:rPr>
              <a:t>(سالانه دو بار</a:t>
            </a:r>
            <a:r>
              <a:rPr lang="ar-SA"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2161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20080"/>
          </a:xfrm>
        </p:spPr>
        <p:txBody>
          <a:bodyPr>
            <a:normAutofit/>
          </a:bodyPr>
          <a:lstStyle/>
          <a:p>
            <a:pPr algn="ctr"/>
            <a:r>
              <a:rPr lang="ar-SA" sz="3600" dirty="0">
                <a:cs typeface="B Titr" panose="00000700000000000000" pitchFamily="2" charset="-78"/>
              </a:rPr>
              <a:t>مهارت حل مشكلات بيماري</a:t>
            </a:r>
            <a:endParaRPr lang="en-US" sz="3600" dirty="0">
              <a:cs typeface="B Titr" panose="00000700000000000000" pitchFamily="2" charset="-78"/>
            </a:endParaRPr>
          </a:p>
        </p:txBody>
      </p:sp>
      <p:sp>
        <p:nvSpPr>
          <p:cNvPr id="3" name="Content Placeholder 2"/>
          <p:cNvSpPr>
            <a:spLocks noGrp="1"/>
          </p:cNvSpPr>
          <p:nvPr>
            <p:ph idx="1"/>
          </p:nvPr>
        </p:nvSpPr>
        <p:spPr>
          <a:xfrm>
            <a:off x="457200" y="1340768"/>
            <a:ext cx="8229600" cy="5233768"/>
          </a:xfrm>
        </p:spPr>
        <p:txBody>
          <a:bodyPr>
            <a:normAutofit/>
          </a:bodyPr>
          <a:lstStyle/>
          <a:p>
            <a:pPr algn="r"/>
            <a:r>
              <a:rPr lang="fa-IR" dirty="0" err="1" smtClean="0">
                <a:solidFill>
                  <a:schemeClr val="accent5">
                    <a:lumMod val="50000"/>
                  </a:schemeClr>
                </a:solidFill>
                <a:cs typeface="B Titr" panose="00000700000000000000" pitchFamily="2" charset="-78"/>
              </a:rPr>
              <a:t>روزهاي</a:t>
            </a:r>
            <a:r>
              <a:rPr lang="fa-IR" dirty="0" smtClean="0">
                <a:solidFill>
                  <a:schemeClr val="accent5">
                    <a:lumMod val="50000"/>
                  </a:schemeClr>
                </a:solidFill>
                <a:cs typeface="B Titr" panose="00000700000000000000" pitchFamily="2" charset="-78"/>
              </a:rPr>
              <a:t> </a:t>
            </a:r>
            <a:r>
              <a:rPr lang="fa-IR" dirty="0" err="1" smtClean="0">
                <a:solidFill>
                  <a:schemeClr val="accent5">
                    <a:lumMod val="50000"/>
                  </a:schemeClr>
                </a:solidFill>
                <a:cs typeface="B Titr" panose="00000700000000000000" pitchFamily="2" charset="-78"/>
              </a:rPr>
              <a:t>ناخوشي</a:t>
            </a:r>
            <a:r>
              <a:rPr lang="fa-IR" dirty="0" smtClean="0">
                <a:solidFill>
                  <a:schemeClr val="accent5">
                    <a:lumMod val="50000"/>
                  </a:schemeClr>
                </a:solidFill>
                <a:cs typeface="B Titr" panose="00000700000000000000" pitchFamily="2" charset="-78"/>
              </a:rPr>
              <a:t> </a:t>
            </a:r>
            <a:r>
              <a:rPr lang="fa-IR" sz="2400" dirty="0" smtClean="0">
                <a:cs typeface="B Nazanin" panose="00000400000000000000" pitchFamily="2" charset="-78"/>
              </a:rPr>
              <a:t>(مثلا </a:t>
            </a:r>
            <a:r>
              <a:rPr lang="fa-IR" sz="2400" dirty="0" err="1" smtClean="0">
                <a:cs typeface="B Nazanin" panose="00000400000000000000" pitchFamily="2" charset="-78"/>
              </a:rPr>
              <a:t>ابتلاي</a:t>
            </a:r>
            <a:r>
              <a:rPr lang="fa-IR" sz="2400" dirty="0" smtClean="0">
                <a:cs typeface="B Nazanin" panose="00000400000000000000" pitchFamily="2" charset="-78"/>
              </a:rPr>
              <a:t> </a:t>
            </a:r>
            <a:r>
              <a:rPr lang="fa-IR" sz="2400" dirty="0" err="1" smtClean="0">
                <a:cs typeface="B Nazanin" panose="00000400000000000000" pitchFamily="2" charset="-78"/>
              </a:rPr>
              <a:t>بيمار</a:t>
            </a:r>
            <a:r>
              <a:rPr lang="fa-IR" sz="2400" dirty="0" smtClean="0">
                <a:cs typeface="B Nazanin" panose="00000400000000000000" pitchFamily="2" charset="-78"/>
              </a:rPr>
              <a:t> به سرما </a:t>
            </a:r>
            <a:r>
              <a:rPr lang="fa-IR" sz="2400" dirty="0" err="1" smtClean="0">
                <a:cs typeface="B Nazanin" panose="00000400000000000000" pitchFamily="2" charset="-78"/>
              </a:rPr>
              <a:t>خوردگي</a:t>
            </a:r>
            <a:r>
              <a:rPr lang="fa-IR" sz="2400" dirty="0" smtClean="0">
                <a:cs typeface="B Nazanin" panose="00000400000000000000" pitchFamily="2" charset="-78"/>
              </a:rPr>
              <a:t>، اسهال و استفراغ و ...) </a:t>
            </a:r>
            <a:endParaRPr lang="fa-IR" sz="2400" dirty="0" smtClean="0">
              <a:solidFill>
                <a:schemeClr val="accent5">
                  <a:lumMod val="50000"/>
                </a:schemeClr>
              </a:solidFill>
              <a:cs typeface="B Nazanin" panose="00000400000000000000" pitchFamily="2" charset="-78"/>
            </a:endParaRPr>
          </a:p>
          <a:p>
            <a:pPr algn="r"/>
            <a:r>
              <a:rPr lang="fa-IR" b="1" dirty="0" err="1" smtClean="0">
                <a:cs typeface="B Nazanin" panose="00000400000000000000" pitchFamily="2" charset="-78"/>
              </a:rPr>
              <a:t>هنگامي</a:t>
            </a:r>
            <a:r>
              <a:rPr lang="fa-IR" b="1" dirty="0" smtClean="0">
                <a:cs typeface="B Nazanin" panose="00000400000000000000" pitchFamily="2" charset="-78"/>
              </a:rPr>
              <a:t> </a:t>
            </a:r>
            <a:r>
              <a:rPr lang="fa-IR" b="1" dirty="0" err="1" smtClean="0">
                <a:cs typeface="B Nazanin" panose="00000400000000000000" pitchFamily="2" charset="-78"/>
              </a:rPr>
              <a:t>كه</a:t>
            </a:r>
            <a:r>
              <a:rPr lang="fa-IR" b="1" dirty="0" smtClean="0">
                <a:cs typeface="B Nazanin" panose="00000400000000000000" pitchFamily="2" charset="-78"/>
              </a:rPr>
              <a:t> </a:t>
            </a:r>
            <a:r>
              <a:rPr lang="fa-IR" b="1" dirty="0" err="1" smtClean="0">
                <a:cs typeface="B Nazanin" panose="00000400000000000000" pitchFamily="2" charset="-78"/>
              </a:rPr>
              <a:t>بيمار</a:t>
            </a:r>
            <a:r>
              <a:rPr lang="fa-IR" b="1" dirty="0" smtClean="0">
                <a:cs typeface="B Nazanin" panose="00000400000000000000" pitchFamily="2" charset="-78"/>
              </a:rPr>
              <a:t> ناخوش است قند خون </a:t>
            </a:r>
            <a:r>
              <a:rPr lang="fa-IR" b="1" dirty="0" err="1" smtClean="0">
                <a:cs typeface="B Nazanin" panose="00000400000000000000" pitchFamily="2" charset="-78"/>
              </a:rPr>
              <a:t>مي</a:t>
            </a:r>
            <a:r>
              <a:rPr lang="fa-IR" b="1" dirty="0" smtClean="0">
                <a:cs typeface="B Nazanin" panose="00000400000000000000" pitchFamily="2" charset="-78"/>
              </a:rPr>
              <a:t> تواند بالا برود و </a:t>
            </a:r>
            <a:r>
              <a:rPr lang="fa-IR" b="1" dirty="0" err="1" smtClean="0">
                <a:cs typeface="B Nazanin" panose="00000400000000000000" pitchFamily="2" charset="-78"/>
              </a:rPr>
              <a:t>شرايط</a:t>
            </a:r>
            <a:r>
              <a:rPr lang="fa-IR" b="1" dirty="0" smtClean="0">
                <a:cs typeface="B Nazanin" panose="00000400000000000000" pitchFamily="2" charset="-78"/>
              </a:rPr>
              <a:t> </a:t>
            </a:r>
            <a:r>
              <a:rPr lang="fa-IR" b="1" dirty="0" err="1" smtClean="0">
                <a:cs typeface="B Nazanin" panose="00000400000000000000" pitchFamily="2" charset="-78"/>
              </a:rPr>
              <a:t>بيمار</a:t>
            </a:r>
            <a:r>
              <a:rPr lang="fa-IR" b="1" dirty="0" smtClean="0">
                <a:cs typeface="B Nazanin" panose="00000400000000000000" pitchFamily="2" charset="-78"/>
              </a:rPr>
              <a:t> را بدتر </a:t>
            </a:r>
            <a:r>
              <a:rPr lang="fa-IR" b="1" dirty="0" err="1" smtClean="0">
                <a:cs typeface="B Nazanin" panose="00000400000000000000" pitchFamily="2" charset="-78"/>
              </a:rPr>
              <a:t>كند</a:t>
            </a:r>
            <a:r>
              <a:rPr lang="fa-IR" b="1" dirty="0" smtClean="0">
                <a:cs typeface="B Nazanin" panose="00000400000000000000" pitchFamily="2" charset="-78"/>
              </a:rPr>
              <a:t>. در </a:t>
            </a:r>
            <a:r>
              <a:rPr lang="fa-IR" b="1" dirty="0" err="1" smtClean="0">
                <a:cs typeface="B Nazanin" panose="00000400000000000000" pitchFamily="2" charset="-78"/>
              </a:rPr>
              <a:t>اين</a:t>
            </a:r>
            <a:r>
              <a:rPr lang="fa-IR" b="1" dirty="0" smtClean="0">
                <a:cs typeface="B Nazanin" panose="00000400000000000000" pitchFamily="2" charset="-78"/>
              </a:rPr>
              <a:t> </a:t>
            </a:r>
            <a:r>
              <a:rPr lang="fa-IR" b="1" dirty="0" err="1" smtClean="0">
                <a:cs typeface="B Nazanin" panose="00000400000000000000" pitchFamily="2" charset="-78"/>
              </a:rPr>
              <a:t>شرايط</a:t>
            </a:r>
            <a:r>
              <a:rPr lang="fa-IR" b="1" dirty="0" smtClean="0">
                <a:cs typeface="B Nazanin" panose="00000400000000000000" pitchFamily="2" charset="-78"/>
              </a:rPr>
              <a:t> </a:t>
            </a:r>
            <a:r>
              <a:rPr lang="fa-IR" b="1" dirty="0" err="1" smtClean="0">
                <a:cs typeface="B Nazanin" panose="00000400000000000000" pitchFamily="2" charset="-78"/>
              </a:rPr>
              <a:t>نبايد</a:t>
            </a:r>
            <a:r>
              <a:rPr lang="fa-IR" b="1" dirty="0" smtClean="0">
                <a:cs typeface="B Nazanin" panose="00000400000000000000" pitchFamily="2" charset="-78"/>
              </a:rPr>
              <a:t>، خودسرانه، مصرف </a:t>
            </a:r>
            <a:r>
              <a:rPr lang="fa-IR" b="1" dirty="0" err="1" smtClean="0">
                <a:cs typeface="B Nazanin" panose="00000400000000000000" pitchFamily="2" charset="-78"/>
              </a:rPr>
              <a:t>داروهاي</a:t>
            </a:r>
            <a:r>
              <a:rPr lang="fa-IR" b="1" dirty="0" smtClean="0">
                <a:cs typeface="B Nazanin" panose="00000400000000000000" pitchFamily="2" charset="-78"/>
              </a:rPr>
              <a:t> </a:t>
            </a:r>
            <a:r>
              <a:rPr lang="fa-IR" b="1" dirty="0" err="1" smtClean="0">
                <a:cs typeface="B Nazanin" panose="00000400000000000000" pitchFamily="2" charset="-78"/>
              </a:rPr>
              <a:t>تجويز</a:t>
            </a:r>
            <a:r>
              <a:rPr lang="fa-IR" b="1" dirty="0" smtClean="0">
                <a:cs typeface="B Nazanin" panose="00000400000000000000" pitchFamily="2" charset="-78"/>
              </a:rPr>
              <a:t> شده </a:t>
            </a:r>
            <a:r>
              <a:rPr lang="fa-IR" b="1" dirty="0" err="1" smtClean="0">
                <a:cs typeface="B Nazanin" panose="00000400000000000000" pitchFamily="2" charset="-78"/>
              </a:rPr>
              <a:t>كم</a:t>
            </a:r>
            <a:r>
              <a:rPr lang="fa-IR" b="1" dirty="0" smtClean="0">
                <a:cs typeface="B Nazanin" panose="00000400000000000000" pitchFamily="2" charset="-78"/>
              </a:rPr>
              <a:t> و </a:t>
            </a:r>
            <a:r>
              <a:rPr lang="fa-IR" b="1" dirty="0" err="1" smtClean="0">
                <a:cs typeface="B Nazanin" panose="00000400000000000000" pitchFamily="2" charset="-78"/>
              </a:rPr>
              <a:t>يا</a:t>
            </a:r>
            <a:r>
              <a:rPr lang="fa-IR" b="1" dirty="0" smtClean="0">
                <a:cs typeface="B Nazanin" panose="00000400000000000000" pitchFamily="2" charset="-78"/>
              </a:rPr>
              <a:t> قطع شود، مگر </a:t>
            </a:r>
            <a:r>
              <a:rPr lang="fa-IR" b="1" dirty="0" err="1" smtClean="0">
                <a:cs typeface="B Nazanin" panose="00000400000000000000" pitchFamily="2" charset="-78"/>
              </a:rPr>
              <a:t>اين</a:t>
            </a:r>
            <a:r>
              <a:rPr lang="fa-IR" b="1" dirty="0" smtClean="0">
                <a:cs typeface="B Nazanin" panose="00000400000000000000" pitchFamily="2" charset="-78"/>
              </a:rPr>
              <a:t> </a:t>
            </a:r>
            <a:r>
              <a:rPr lang="fa-IR" b="1" dirty="0" err="1" smtClean="0">
                <a:cs typeface="B Nazanin" panose="00000400000000000000" pitchFamily="2" charset="-78"/>
              </a:rPr>
              <a:t>كه</a:t>
            </a:r>
            <a:r>
              <a:rPr lang="fa-IR" b="1" dirty="0" smtClean="0">
                <a:cs typeface="B Nazanin" panose="00000400000000000000" pitchFamily="2" charset="-78"/>
              </a:rPr>
              <a:t> </a:t>
            </a:r>
            <a:r>
              <a:rPr lang="fa-IR" b="1" dirty="0" err="1" smtClean="0">
                <a:cs typeface="B Nazanin" panose="00000400000000000000" pitchFamily="2" charset="-78"/>
              </a:rPr>
              <a:t>پزشك</a:t>
            </a:r>
            <a:r>
              <a:rPr lang="fa-IR" b="1" dirty="0" smtClean="0">
                <a:cs typeface="B Nazanin" panose="00000400000000000000" pitchFamily="2" charset="-78"/>
              </a:rPr>
              <a:t> دستور بدهد. </a:t>
            </a:r>
          </a:p>
          <a:p>
            <a:pPr lvl="0" algn="r"/>
            <a:r>
              <a:rPr lang="fa-IR" b="1" dirty="0" smtClean="0">
                <a:cs typeface="B Nazanin" panose="00000400000000000000" pitchFamily="2" charset="-78"/>
              </a:rPr>
              <a:t>قند خون حداقل 4 بار در روز اندازه </a:t>
            </a:r>
            <a:r>
              <a:rPr lang="fa-IR" b="1" dirty="0" err="1" smtClean="0">
                <a:cs typeface="B Nazanin" panose="00000400000000000000" pitchFamily="2" charset="-78"/>
              </a:rPr>
              <a:t>گيري</a:t>
            </a:r>
            <a:r>
              <a:rPr lang="fa-IR" b="1" dirty="0" smtClean="0">
                <a:cs typeface="B Nazanin" panose="00000400000000000000" pitchFamily="2" charset="-78"/>
              </a:rPr>
              <a:t> شود.</a:t>
            </a:r>
            <a:endParaRPr lang="en-US" b="1" dirty="0" smtClean="0">
              <a:cs typeface="B Nazanin" panose="00000400000000000000" pitchFamily="2" charset="-78"/>
            </a:endParaRPr>
          </a:p>
          <a:p>
            <a:pPr lvl="0" algn="r"/>
            <a:r>
              <a:rPr lang="fa-IR" b="1" dirty="0" smtClean="0">
                <a:cs typeface="B Nazanin" panose="00000400000000000000" pitchFamily="2" charset="-78"/>
              </a:rPr>
              <a:t>مقدار </a:t>
            </a:r>
            <a:r>
              <a:rPr lang="fa-IR" b="1" dirty="0" err="1" smtClean="0">
                <a:cs typeface="B Nazanin" panose="00000400000000000000" pitchFamily="2" charset="-78"/>
              </a:rPr>
              <a:t>زيادي</a:t>
            </a:r>
            <a:r>
              <a:rPr lang="fa-IR" b="1" dirty="0" smtClean="0">
                <a:cs typeface="B Nazanin" panose="00000400000000000000" pitchFamily="2" charset="-78"/>
              </a:rPr>
              <a:t> آب، </a:t>
            </a:r>
            <a:r>
              <a:rPr lang="fa-IR" b="1" dirty="0" err="1" smtClean="0">
                <a:cs typeface="B Nazanin" panose="00000400000000000000" pitchFamily="2" charset="-78"/>
              </a:rPr>
              <a:t>چاي</a:t>
            </a:r>
            <a:r>
              <a:rPr lang="fa-IR" b="1" dirty="0" smtClean="0">
                <a:cs typeface="B Nazanin" panose="00000400000000000000" pitchFamily="2" charset="-78"/>
              </a:rPr>
              <a:t> </a:t>
            </a:r>
            <a:r>
              <a:rPr lang="fa-IR" b="1" dirty="0" err="1" smtClean="0">
                <a:cs typeface="B Nazanin" panose="00000400000000000000" pitchFamily="2" charset="-78"/>
              </a:rPr>
              <a:t>كم</a:t>
            </a:r>
            <a:r>
              <a:rPr lang="fa-IR" b="1" dirty="0" smtClean="0">
                <a:cs typeface="B Nazanin" panose="00000400000000000000" pitchFamily="2" charset="-78"/>
              </a:rPr>
              <a:t> رنگ و </a:t>
            </a:r>
            <a:r>
              <a:rPr lang="fa-IR" b="1" dirty="0" err="1" smtClean="0">
                <a:cs typeface="B Nazanin" panose="00000400000000000000" pitchFamily="2" charset="-78"/>
              </a:rPr>
              <a:t>يا</a:t>
            </a:r>
            <a:r>
              <a:rPr lang="fa-IR" b="1" dirty="0" smtClean="0">
                <a:cs typeface="B Nazanin" panose="00000400000000000000" pitchFamily="2" charset="-78"/>
              </a:rPr>
              <a:t> </a:t>
            </a:r>
            <a:r>
              <a:rPr lang="fa-IR" b="1" dirty="0" err="1" smtClean="0">
                <a:cs typeface="B Nazanin" panose="00000400000000000000" pitchFamily="2" charset="-78"/>
              </a:rPr>
              <a:t>ساير</a:t>
            </a:r>
            <a:r>
              <a:rPr lang="fa-IR" b="1" dirty="0" smtClean="0">
                <a:cs typeface="B Nazanin" panose="00000400000000000000" pitchFamily="2" charset="-78"/>
              </a:rPr>
              <a:t> </a:t>
            </a:r>
            <a:r>
              <a:rPr lang="fa-IR" b="1" dirty="0" err="1" smtClean="0">
                <a:cs typeface="B Nazanin" panose="00000400000000000000" pitchFamily="2" charset="-78"/>
              </a:rPr>
              <a:t>نوشيدني</a:t>
            </a:r>
            <a:r>
              <a:rPr lang="fa-IR" b="1" dirty="0" smtClean="0">
                <a:cs typeface="B Nazanin" panose="00000400000000000000" pitchFamily="2" charset="-78"/>
              </a:rPr>
              <a:t> </a:t>
            </a:r>
            <a:r>
              <a:rPr lang="fa-IR" b="1" dirty="0" err="1" smtClean="0">
                <a:cs typeface="B Nazanin" panose="00000400000000000000" pitchFamily="2" charset="-78"/>
              </a:rPr>
              <a:t>هاي</a:t>
            </a:r>
            <a:r>
              <a:rPr lang="fa-IR" b="1" dirty="0" smtClean="0">
                <a:cs typeface="B Nazanin" panose="00000400000000000000" pitchFamily="2" charset="-78"/>
              </a:rPr>
              <a:t> بدون قند </a:t>
            </a:r>
            <a:r>
              <a:rPr lang="fa-IR" b="1" dirty="0" err="1" smtClean="0">
                <a:cs typeface="B Nazanin" panose="00000400000000000000" pitchFamily="2" charset="-78"/>
              </a:rPr>
              <a:t>نوشيده</a:t>
            </a:r>
            <a:r>
              <a:rPr lang="fa-IR" b="1" dirty="0" smtClean="0">
                <a:cs typeface="B Nazanin" panose="00000400000000000000" pitchFamily="2" charset="-78"/>
              </a:rPr>
              <a:t> شود.</a:t>
            </a:r>
            <a:endParaRPr lang="en-US" b="1" dirty="0" smtClean="0">
              <a:cs typeface="B Nazanin" panose="00000400000000000000" pitchFamily="2" charset="-78"/>
            </a:endParaRPr>
          </a:p>
          <a:p>
            <a:pPr lvl="0" algn="r"/>
            <a:r>
              <a:rPr lang="fa-IR" b="1" dirty="0" smtClean="0">
                <a:cs typeface="B Nazanin" panose="00000400000000000000" pitchFamily="2" charset="-78"/>
              </a:rPr>
              <a:t>اگر </a:t>
            </a:r>
            <a:r>
              <a:rPr lang="fa-IR" b="1" dirty="0" err="1" smtClean="0">
                <a:cs typeface="B Nazanin" panose="00000400000000000000" pitchFamily="2" charset="-78"/>
              </a:rPr>
              <a:t>بيمار</a:t>
            </a:r>
            <a:r>
              <a:rPr lang="fa-IR" b="1" dirty="0" smtClean="0">
                <a:cs typeface="B Nazanin" panose="00000400000000000000" pitchFamily="2" charset="-78"/>
              </a:rPr>
              <a:t> در غذا خوردن </a:t>
            </a:r>
            <a:r>
              <a:rPr lang="fa-IR" b="1" dirty="0" err="1" smtClean="0">
                <a:cs typeface="B Nazanin" panose="00000400000000000000" pitchFamily="2" charset="-78"/>
              </a:rPr>
              <a:t>معمولي</a:t>
            </a:r>
            <a:r>
              <a:rPr lang="fa-IR" b="1" dirty="0" smtClean="0">
                <a:cs typeface="B Nazanin" panose="00000400000000000000" pitchFamily="2" charset="-78"/>
              </a:rPr>
              <a:t> </a:t>
            </a:r>
            <a:r>
              <a:rPr lang="fa-IR" b="1" dirty="0" err="1" smtClean="0">
                <a:cs typeface="B Nazanin" panose="00000400000000000000" pitchFamily="2" charset="-78"/>
              </a:rPr>
              <a:t>مشكل</a:t>
            </a:r>
            <a:r>
              <a:rPr lang="fa-IR" b="1" dirty="0" smtClean="0">
                <a:cs typeface="B Nazanin" panose="00000400000000000000" pitchFamily="2" charset="-78"/>
              </a:rPr>
              <a:t> دارد، هر ساعت 15 گرم </a:t>
            </a:r>
            <a:r>
              <a:rPr lang="fa-IR" b="1" dirty="0" err="1" smtClean="0">
                <a:cs typeface="B Nazanin" panose="00000400000000000000" pitchFamily="2" charset="-78"/>
              </a:rPr>
              <a:t>كربوهيدرات</a:t>
            </a:r>
            <a:r>
              <a:rPr lang="fa-IR" b="1" dirty="0" smtClean="0">
                <a:cs typeface="B Nazanin" panose="00000400000000000000" pitchFamily="2" charset="-78"/>
              </a:rPr>
              <a:t> </a:t>
            </a:r>
            <a:r>
              <a:rPr lang="fa-IR" b="1" dirty="0" err="1" smtClean="0">
                <a:cs typeface="B Nazanin" panose="00000400000000000000" pitchFamily="2" charset="-78"/>
              </a:rPr>
              <a:t>ميل</a:t>
            </a:r>
            <a:r>
              <a:rPr lang="fa-IR" b="1" dirty="0" smtClean="0">
                <a:cs typeface="B Nazanin" panose="00000400000000000000" pitchFamily="2" charset="-78"/>
              </a:rPr>
              <a:t> شود و </a:t>
            </a:r>
            <a:r>
              <a:rPr lang="fa-IR" b="1" dirty="0" err="1" smtClean="0">
                <a:cs typeface="B Nazanin" panose="00000400000000000000" pitchFamily="2" charset="-78"/>
              </a:rPr>
              <a:t>يا</a:t>
            </a:r>
            <a:r>
              <a:rPr lang="fa-IR" b="1" dirty="0" smtClean="0">
                <a:cs typeface="B Nazanin" panose="00000400000000000000" pitchFamily="2" charset="-78"/>
              </a:rPr>
              <a:t> هر 4-3 ساعت 50-45 گرم </a:t>
            </a:r>
            <a:r>
              <a:rPr lang="fa-IR" b="1" dirty="0" err="1" smtClean="0">
                <a:cs typeface="B Nazanin" panose="00000400000000000000" pitchFamily="2" charset="-78"/>
              </a:rPr>
              <a:t>كربوهيدرات</a:t>
            </a:r>
            <a:r>
              <a:rPr lang="fa-IR" b="1" dirty="0" smtClean="0">
                <a:cs typeface="B Nazanin" panose="00000400000000000000" pitchFamily="2" charset="-78"/>
              </a:rPr>
              <a:t> </a:t>
            </a:r>
            <a:r>
              <a:rPr lang="fa-IR" b="1" dirty="0" err="1" smtClean="0">
                <a:cs typeface="B Nazanin" panose="00000400000000000000" pitchFamily="2" charset="-78"/>
              </a:rPr>
              <a:t>ميل</a:t>
            </a:r>
            <a:r>
              <a:rPr lang="fa-IR" b="1" dirty="0" smtClean="0">
                <a:cs typeface="B Nazanin" panose="00000400000000000000" pitchFamily="2" charset="-78"/>
              </a:rPr>
              <a:t> شود.</a:t>
            </a:r>
            <a:endParaRPr lang="en-US" b="1" dirty="0" smtClean="0">
              <a:cs typeface="B Nazanin" panose="00000400000000000000" pitchFamily="2" charset="-78"/>
            </a:endParaRPr>
          </a:p>
        </p:txBody>
      </p:sp>
    </p:spTree>
    <p:extLst>
      <p:ext uri="{BB962C8B-B14F-4D97-AF65-F5344CB8AC3E}">
        <p14:creationId xmlns:p14="http://schemas.microsoft.com/office/powerpoint/2010/main" val="230300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20080"/>
          </a:xfrm>
        </p:spPr>
        <p:txBody>
          <a:bodyPr>
            <a:normAutofit/>
          </a:bodyPr>
          <a:lstStyle/>
          <a:p>
            <a:pPr algn="justLow"/>
            <a:r>
              <a:rPr lang="ar-SA" sz="3600" dirty="0">
                <a:cs typeface="B Titr" panose="00000700000000000000" pitchFamily="2" charset="-78"/>
              </a:rPr>
              <a:t>مهارت حل مشكلات </a:t>
            </a:r>
            <a:r>
              <a:rPr lang="ar-SA" sz="3600" dirty="0" smtClean="0">
                <a:cs typeface="B Titr" panose="00000700000000000000" pitchFamily="2" charset="-78"/>
              </a:rPr>
              <a:t>بيماري</a:t>
            </a:r>
            <a:r>
              <a:rPr lang="fa-IR" sz="3600" dirty="0" smtClean="0">
                <a:cs typeface="B Titr" panose="00000700000000000000" pitchFamily="2" charset="-78"/>
              </a:rPr>
              <a:t> ...</a:t>
            </a:r>
            <a:endParaRPr lang="en-US" sz="3600" dirty="0">
              <a:cs typeface="B Titr" panose="00000700000000000000" pitchFamily="2" charset="-78"/>
            </a:endParaRPr>
          </a:p>
        </p:txBody>
      </p:sp>
      <p:sp>
        <p:nvSpPr>
          <p:cNvPr id="3" name="Content Placeholder 2"/>
          <p:cNvSpPr>
            <a:spLocks noGrp="1"/>
          </p:cNvSpPr>
          <p:nvPr>
            <p:ph idx="1"/>
          </p:nvPr>
        </p:nvSpPr>
        <p:spPr>
          <a:xfrm>
            <a:off x="457200" y="1340768"/>
            <a:ext cx="8229600" cy="5233768"/>
          </a:xfrm>
        </p:spPr>
        <p:txBody>
          <a:bodyPr>
            <a:normAutofit/>
          </a:bodyPr>
          <a:lstStyle/>
          <a:p>
            <a:pPr lvl="0" algn="r"/>
            <a:r>
              <a:rPr lang="fa-IR" b="1" dirty="0">
                <a:cs typeface="B Nazanin" panose="00000400000000000000" pitchFamily="2" charset="-78"/>
              </a:rPr>
              <a:t>مصرف </a:t>
            </a:r>
            <a:r>
              <a:rPr lang="fa-IR" b="1" dirty="0" err="1">
                <a:cs typeface="B Nazanin" panose="00000400000000000000" pitchFamily="2" charset="-78"/>
              </a:rPr>
              <a:t>داروي</a:t>
            </a:r>
            <a:r>
              <a:rPr lang="fa-IR" b="1" dirty="0">
                <a:cs typeface="B Nazanin" panose="00000400000000000000" pitchFamily="2" charset="-78"/>
              </a:rPr>
              <a:t> </a:t>
            </a:r>
            <a:r>
              <a:rPr lang="fa-IR" b="1" dirty="0" err="1">
                <a:cs typeface="B Nazanin" panose="00000400000000000000" pitchFamily="2" charset="-78"/>
              </a:rPr>
              <a:t>جديد</a:t>
            </a:r>
            <a:r>
              <a:rPr lang="fa-IR" b="1" dirty="0">
                <a:cs typeface="B Nazanin" panose="00000400000000000000" pitchFamily="2" charset="-78"/>
              </a:rPr>
              <a:t> حتما به دستور </a:t>
            </a:r>
            <a:r>
              <a:rPr lang="fa-IR" b="1" dirty="0" err="1">
                <a:cs typeface="B Nazanin" panose="00000400000000000000" pitchFamily="2" charset="-78"/>
              </a:rPr>
              <a:t>پزشك</a:t>
            </a:r>
            <a:r>
              <a:rPr lang="fa-IR" b="1" dirty="0">
                <a:cs typeface="B Nazanin" panose="00000400000000000000" pitchFamily="2" charset="-78"/>
              </a:rPr>
              <a:t> انجام شود. مثلا </a:t>
            </a:r>
            <a:r>
              <a:rPr lang="fa-IR" b="1" dirty="0" err="1">
                <a:cs typeface="B Nazanin" panose="00000400000000000000" pitchFamily="2" charset="-78"/>
              </a:rPr>
              <a:t>بعضي</a:t>
            </a:r>
            <a:r>
              <a:rPr lang="fa-IR" b="1" dirty="0">
                <a:cs typeface="B Nazanin" panose="00000400000000000000" pitchFamily="2" charset="-78"/>
              </a:rPr>
              <a:t> از شربت </a:t>
            </a:r>
            <a:r>
              <a:rPr lang="fa-IR" b="1" dirty="0" err="1">
                <a:cs typeface="B Nazanin" panose="00000400000000000000" pitchFamily="2" charset="-78"/>
              </a:rPr>
              <a:t>هاي</a:t>
            </a:r>
            <a:r>
              <a:rPr lang="fa-IR" b="1" dirty="0">
                <a:cs typeface="B Nazanin" panose="00000400000000000000" pitchFamily="2" charset="-78"/>
              </a:rPr>
              <a:t> ضد سرفه قند </a:t>
            </a:r>
            <a:r>
              <a:rPr lang="fa-IR" b="1" dirty="0" err="1">
                <a:cs typeface="B Nazanin" panose="00000400000000000000" pitchFamily="2" charset="-78"/>
              </a:rPr>
              <a:t>زيادي</a:t>
            </a:r>
            <a:r>
              <a:rPr lang="fa-IR" b="1" dirty="0">
                <a:cs typeface="B Nazanin" panose="00000400000000000000" pitchFamily="2" charset="-78"/>
              </a:rPr>
              <a:t> دارند . داروها </a:t>
            </a:r>
            <a:r>
              <a:rPr lang="fa-IR" b="1" dirty="0" err="1">
                <a:cs typeface="B Nazanin" panose="00000400000000000000" pitchFamily="2" charset="-78"/>
              </a:rPr>
              <a:t>بايد</a:t>
            </a:r>
            <a:r>
              <a:rPr lang="fa-IR" b="1" dirty="0">
                <a:cs typeface="B Nazanin" panose="00000400000000000000" pitchFamily="2" charset="-78"/>
              </a:rPr>
              <a:t> مناسب افراد </a:t>
            </a:r>
            <a:r>
              <a:rPr lang="fa-IR" b="1" dirty="0" err="1">
                <a:cs typeface="B Nazanin" panose="00000400000000000000" pitchFamily="2" charset="-78"/>
              </a:rPr>
              <a:t>ديابتي</a:t>
            </a:r>
            <a:r>
              <a:rPr lang="fa-IR" b="1" dirty="0">
                <a:cs typeface="B Nazanin" panose="00000400000000000000" pitchFamily="2" charset="-78"/>
              </a:rPr>
              <a:t> انتخاب شوند.</a:t>
            </a:r>
            <a:endParaRPr lang="en-US" b="1" dirty="0">
              <a:cs typeface="B Nazanin" panose="00000400000000000000" pitchFamily="2" charset="-78"/>
            </a:endParaRPr>
          </a:p>
          <a:p>
            <a:pPr lvl="0" algn="r"/>
            <a:r>
              <a:rPr lang="fa-IR" b="1" dirty="0">
                <a:cs typeface="B Nazanin" panose="00000400000000000000" pitchFamily="2" charset="-78"/>
              </a:rPr>
              <a:t>حتما </a:t>
            </a:r>
            <a:r>
              <a:rPr lang="fa-IR" b="1" dirty="0" err="1">
                <a:cs typeface="B Nazanin" panose="00000400000000000000" pitchFamily="2" charset="-78"/>
              </a:rPr>
              <a:t>بيمار</a:t>
            </a:r>
            <a:r>
              <a:rPr lang="fa-IR" b="1" dirty="0">
                <a:cs typeface="B Nazanin" panose="00000400000000000000" pitchFamily="2" charset="-78"/>
              </a:rPr>
              <a:t> توسط </a:t>
            </a:r>
            <a:r>
              <a:rPr lang="fa-IR" b="1" dirty="0" err="1">
                <a:cs typeface="B Nazanin" panose="00000400000000000000" pitchFamily="2" charset="-78"/>
              </a:rPr>
              <a:t>پزشك</a:t>
            </a:r>
            <a:r>
              <a:rPr lang="fa-IR" b="1" dirty="0">
                <a:cs typeface="B Nazanin" panose="00000400000000000000" pitchFamily="2" charset="-78"/>
              </a:rPr>
              <a:t> </a:t>
            </a:r>
            <a:r>
              <a:rPr lang="fa-IR" b="1" dirty="0" err="1">
                <a:cs typeface="B Nazanin" panose="00000400000000000000" pitchFamily="2" charset="-78"/>
              </a:rPr>
              <a:t>معاينه</a:t>
            </a:r>
            <a:r>
              <a:rPr lang="fa-IR" b="1" dirty="0">
                <a:cs typeface="B Nazanin" panose="00000400000000000000" pitchFamily="2" charset="-78"/>
              </a:rPr>
              <a:t> شود. بخصوص </a:t>
            </a:r>
            <a:r>
              <a:rPr lang="fa-IR" b="1" dirty="0" smtClean="0">
                <a:cs typeface="B Nazanin" panose="00000400000000000000" pitchFamily="2" charset="-78"/>
              </a:rPr>
              <a:t>اگر:</a:t>
            </a:r>
            <a:endParaRPr lang="fa-IR" b="1" dirty="0">
              <a:cs typeface="B Nazanin" panose="00000400000000000000" pitchFamily="2" charset="-78"/>
            </a:endParaRPr>
          </a:p>
          <a:p>
            <a:pPr lvl="0" algn="r"/>
            <a:r>
              <a:rPr lang="fa-IR" sz="2800" b="1" dirty="0" err="1" smtClean="0">
                <a:solidFill>
                  <a:schemeClr val="accent5">
                    <a:lumMod val="50000"/>
                  </a:schemeClr>
                </a:solidFill>
                <a:cs typeface="B Nazanin" panose="00000400000000000000" pitchFamily="2" charset="-78"/>
              </a:rPr>
              <a:t>ناخوشي</a:t>
            </a:r>
            <a:r>
              <a:rPr lang="fa-IR" sz="2800" b="1" dirty="0" smtClean="0">
                <a:solidFill>
                  <a:schemeClr val="accent5">
                    <a:lumMod val="50000"/>
                  </a:schemeClr>
                </a:solidFill>
                <a:cs typeface="B Nazanin" panose="00000400000000000000" pitchFamily="2" charset="-78"/>
              </a:rPr>
              <a:t> </a:t>
            </a:r>
            <a:r>
              <a:rPr lang="fa-IR" sz="2800" b="1" dirty="0" err="1">
                <a:solidFill>
                  <a:schemeClr val="accent5">
                    <a:lumMod val="50000"/>
                  </a:schemeClr>
                </a:solidFill>
                <a:cs typeface="B Nazanin" panose="00000400000000000000" pitchFamily="2" charset="-78"/>
              </a:rPr>
              <a:t>بيش</a:t>
            </a:r>
            <a:r>
              <a:rPr lang="fa-IR" sz="2800" b="1" dirty="0">
                <a:solidFill>
                  <a:schemeClr val="accent5">
                    <a:lumMod val="50000"/>
                  </a:schemeClr>
                </a:solidFill>
                <a:cs typeface="B Nazanin" panose="00000400000000000000" pitchFamily="2" charset="-78"/>
              </a:rPr>
              <a:t> از 2 روز طول </a:t>
            </a:r>
            <a:r>
              <a:rPr lang="fa-IR" sz="2800" b="1" dirty="0" err="1" smtClean="0">
                <a:solidFill>
                  <a:schemeClr val="accent5">
                    <a:lumMod val="50000"/>
                  </a:schemeClr>
                </a:solidFill>
                <a:cs typeface="B Nazanin" panose="00000400000000000000" pitchFamily="2" charset="-78"/>
              </a:rPr>
              <a:t>كشيد</a:t>
            </a:r>
            <a:r>
              <a:rPr lang="fa-IR" sz="2800" b="1" dirty="0" smtClean="0">
                <a:solidFill>
                  <a:schemeClr val="accent5">
                    <a:lumMod val="50000"/>
                  </a:schemeClr>
                </a:solidFill>
                <a:cs typeface="B Nazanin" panose="00000400000000000000" pitchFamily="2" charset="-78"/>
              </a:rPr>
              <a:t>.</a:t>
            </a:r>
            <a:endParaRPr lang="fa-IR" b="1" dirty="0">
              <a:solidFill>
                <a:schemeClr val="accent5">
                  <a:lumMod val="50000"/>
                </a:schemeClr>
              </a:solidFill>
              <a:cs typeface="B Nazanin" panose="00000400000000000000" pitchFamily="2" charset="-78"/>
            </a:endParaRPr>
          </a:p>
          <a:p>
            <a:pPr lvl="0" algn="r"/>
            <a:r>
              <a:rPr lang="fa-IR" sz="2800" b="1" dirty="0" smtClean="0">
                <a:solidFill>
                  <a:schemeClr val="accent5">
                    <a:lumMod val="50000"/>
                  </a:schemeClr>
                </a:solidFill>
                <a:cs typeface="B Nazanin" panose="00000400000000000000" pitchFamily="2" charset="-78"/>
              </a:rPr>
              <a:t>اسهال </a:t>
            </a:r>
            <a:r>
              <a:rPr lang="fa-IR" sz="2800" b="1" dirty="0">
                <a:solidFill>
                  <a:schemeClr val="accent5">
                    <a:lumMod val="50000"/>
                  </a:schemeClr>
                </a:solidFill>
                <a:cs typeface="B Nazanin" panose="00000400000000000000" pitchFamily="2" charset="-78"/>
              </a:rPr>
              <a:t>و استفراغ </a:t>
            </a:r>
            <a:r>
              <a:rPr lang="fa-IR" sz="2800" b="1" dirty="0" err="1">
                <a:solidFill>
                  <a:schemeClr val="accent5">
                    <a:lumMod val="50000"/>
                  </a:schemeClr>
                </a:solidFill>
                <a:cs typeface="B Nazanin" panose="00000400000000000000" pitchFamily="2" charset="-78"/>
              </a:rPr>
              <a:t>بيش</a:t>
            </a:r>
            <a:r>
              <a:rPr lang="fa-IR" sz="2800" b="1" dirty="0">
                <a:solidFill>
                  <a:schemeClr val="accent5">
                    <a:lumMod val="50000"/>
                  </a:schemeClr>
                </a:solidFill>
                <a:cs typeface="B Nazanin" panose="00000400000000000000" pitchFamily="2" charset="-78"/>
              </a:rPr>
              <a:t> از 6 ساعت ادامه </a:t>
            </a:r>
            <a:r>
              <a:rPr lang="fa-IR" sz="2800" b="1" dirty="0" smtClean="0">
                <a:solidFill>
                  <a:schemeClr val="accent5">
                    <a:lumMod val="50000"/>
                  </a:schemeClr>
                </a:solidFill>
                <a:cs typeface="B Nazanin" panose="00000400000000000000" pitchFamily="2" charset="-78"/>
              </a:rPr>
              <a:t>داشت.</a:t>
            </a:r>
            <a:endParaRPr lang="fa-IR" b="1" dirty="0">
              <a:solidFill>
                <a:schemeClr val="accent5">
                  <a:lumMod val="50000"/>
                </a:schemeClr>
              </a:solidFill>
              <a:cs typeface="B Nazanin" panose="00000400000000000000" pitchFamily="2" charset="-78"/>
            </a:endParaRPr>
          </a:p>
          <a:p>
            <a:pPr lvl="0" algn="r"/>
            <a:r>
              <a:rPr lang="fa-IR" sz="2800" b="1" dirty="0" smtClean="0">
                <a:solidFill>
                  <a:schemeClr val="accent5">
                    <a:lumMod val="50000"/>
                  </a:schemeClr>
                </a:solidFill>
                <a:cs typeface="B Nazanin" panose="00000400000000000000" pitchFamily="2" charset="-78"/>
              </a:rPr>
              <a:t>اگر </a:t>
            </a:r>
            <a:r>
              <a:rPr lang="fa-IR" sz="2800" b="1" dirty="0">
                <a:solidFill>
                  <a:schemeClr val="accent5">
                    <a:lumMod val="50000"/>
                  </a:schemeClr>
                </a:solidFill>
                <a:cs typeface="B Nazanin" panose="00000400000000000000" pitchFamily="2" charset="-78"/>
              </a:rPr>
              <a:t>دو بار قند خون </a:t>
            </a:r>
            <a:r>
              <a:rPr lang="fa-IR" sz="2800" b="1" dirty="0" err="1">
                <a:solidFill>
                  <a:schemeClr val="accent5">
                    <a:lumMod val="50000"/>
                  </a:schemeClr>
                </a:solidFill>
                <a:cs typeface="B Nazanin" panose="00000400000000000000" pitchFamily="2" charset="-78"/>
              </a:rPr>
              <a:t>هاي</a:t>
            </a:r>
            <a:r>
              <a:rPr lang="fa-IR" sz="2800" b="1" dirty="0">
                <a:solidFill>
                  <a:schemeClr val="accent5">
                    <a:lumMod val="50000"/>
                  </a:schemeClr>
                </a:solidFill>
                <a:cs typeface="B Nazanin" panose="00000400000000000000" pitchFamily="2" charset="-78"/>
              </a:rPr>
              <a:t> </a:t>
            </a:r>
            <a:r>
              <a:rPr lang="fa-IR" sz="2800" b="1" dirty="0" err="1">
                <a:solidFill>
                  <a:schemeClr val="accent5">
                    <a:lumMod val="50000"/>
                  </a:schemeClr>
                </a:solidFill>
                <a:cs typeface="B Nazanin" panose="00000400000000000000" pitchFamily="2" charset="-78"/>
              </a:rPr>
              <a:t>چك</a:t>
            </a:r>
            <a:r>
              <a:rPr lang="fa-IR" sz="2800" b="1" dirty="0">
                <a:solidFill>
                  <a:schemeClr val="accent5">
                    <a:lumMod val="50000"/>
                  </a:schemeClr>
                </a:solidFill>
                <a:cs typeface="B Nazanin" panose="00000400000000000000" pitchFamily="2" charset="-78"/>
              </a:rPr>
              <a:t> شده از 300 </a:t>
            </a:r>
            <a:r>
              <a:rPr lang="fa-IR" sz="2800" b="1" dirty="0" err="1">
                <a:solidFill>
                  <a:schemeClr val="accent5">
                    <a:lumMod val="50000"/>
                  </a:schemeClr>
                </a:solidFill>
                <a:cs typeface="B Nazanin" panose="00000400000000000000" pitchFamily="2" charset="-78"/>
              </a:rPr>
              <a:t>ميلي</a:t>
            </a:r>
            <a:r>
              <a:rPr lang="fa-IR" sz="2800" b="1" dirty="0">
                <a:solidFill>
                  <a:schemeClr val="accent5">
                    <a:lumMod val="50000"/>
                  </a:schemeClr>
                </a:solidFill>
                <a:cs typeface="B Nazanin" panose="00000400000000000000" pitchFamily="2" charset="-78"/>
              </a:rPr>
              <a:t> گرم در </a:t>
            </a:r>
            <a:r>
              <a:rPr lang="fa-IR" sz="2800" b="1" dirty="0" err="1">
                <a:solidFill>
                  <a:schemeClr val="accent5">
                    <a:lumMod val="50000"/>
                  </a:schemeClr>
                </a:solidFill>
                <a:cs typeface="B Nazanin" panose="00000400000000000000" pitchFamily="2" charset="-78"/>
              </a:rPr>
              <a:t>دسي</a:t>
            </a:r>
            <a:r>
              <a:rPr lang="fa-IR" sz="2800" b="1" dirty="0">
                <a:solidFill>
                  <a:schemeClr val="accent5">
                    <a:lumMod val="50000"/>
                  </a:schemeClr>
                </a:solidFill>
                <a:cs typeface="B Nazanin" panose="00000400000000000000" pitchFamily="2" charset="-78"/>
              </a:rPr>
              <a:t> </a:t>
            </a:r>
            <a:r>
              <a:rPr lang="fa-IR" sz="2800" b="1" dirty="0" smtClean="0">
                <a:solidFill>
                  <a:schemeClr val="accent5">
                    <a:lumMod val="50000"/>
                  </a:schemeClr>
                </a:solidFill>
                <a:cs typeface="B Nazanin" panose="00000400000000000000" pitchFamily="2" charset="-78"/>
              </a:rPr>
              <a:t>لیتر بیشتر </a:t>
            </a:r>
            <a:r>
              <a:rPr lang="fa-IR" sz="2800" b="1" dirty="0">
                <a:solidFill>
                  <a:schemeClr val="accent5">
                    <a:lumMod val="50000"/>
                  </a:schemeClr>
                </a:solidFill>
                <a:cs typeface="B Nazanin" panose="00000400000000000000" pitchFamily="2" charset="-78"/>
              </a:rPr>
              <a:t>و </a:t>
            </a:r>
            <a:r>
              <a:rPr lang="fa-IR" sz="2800" b="1" dirty="0" err="1">
                <a:solidFill>
                  <a:schemeClr val="accent5">
                    <a:lumMod val="50000"/>
                  </a:schemeClr>
                </a:solidFill>
                <a:cs typeface="B Nazanin" panose="00000400000000000000" pitchFamily="2" charset="-78"/>
              </a:rPr>
              <a:t>يا</a:t>
            </a:r>
            <a:r>
              <a:rPr lang="fa-IR" sz="2800" b="1" dirty="0">
                <a:solidFill>
                  <a:schemeClr val="accent5">
                    <a:lumMod val="50000"/>
                  </a:schemeClr>
                </a:solidFill>
                <a:cs typeface="B Nazanin" panose="00000400000000000000" pitchFamily="2" charset="-78"/>
              </a:rPr>
              <a:t> از 70 </a:t>
            </a:r>
            <a:r>
              <a:rPr lang="fa-IR" sz="2800" b="1" dirty="0" err="1" smtClean="0">
                <a:solidFill>
                  <a:schemeClr val="accent5">
                    <a:lumMod val="50000"/>
                  </a:schemeClr>
                </a:solidFill>
                <a:cs typeface="B Nazanin" panose="00000400000000000000" pitchFamily="2" charset="-78"/>
              </a:rPr>
              <a:t>كمتر</a:t>
            </a:r>
            <a:r>
              <a:rPr lang="fa-IR" sz="2800" b="1" dirty="0" smtClean="0">
                <a:solidFill>
                  <a:schemeClr val="accent5">
                    <a:lumMod val="50000"/>
                  </a:schemeClr>
                </a:solidFill>
                <a:cs typeface="B Nazanin" panose="00000400000000000000" pitchFamily="2" charset="-78"/>
              </a:rPr>
              <a:t> بودند.</a:t>
            </a:r>
            <a:endParaRPr lang="fa-IR" b="1" dirty="0">
              <a:solidFill>
                <a:schemeClr val="accent5">
                  <a:lumMod val="50000"/>
                </a:schemeClr>
              </a:solidFill>
              <a:cs typeface="B Nazanin" panose="00000400000000000000" pitchFamily="2" charset="-78"/>
            </a:endParaRPr>
          </a:p>
          <a:p>
            <a:pPr lvl="0" algn="r"/>
            <a:r>
              <a:rPr lang="fa-IR" sz="2800" b="1" dirty="0" err="1" smtClean="0">
                <a:solidFill>
                  <a:schemeClr val="accent5">
                    <a:lumMod val="50000"/>
                  </a:schemeClr>
                </a:solidFill>
                <a:cs typeface="B Nazanin" panose="00000400000000000000" pitchFamily="2" charset="-78"/>
              </a:rPr>
              <a:t>گيجي</a:t>
            </a:r>
            <a:r>
              <a:rPr lang="fa-IR" sz="2800" b="1" dirty="0" smtClean="0">
                <a:solidFill>
                  <a:schemeClr val="accent5">
                    <a:lumMod val="50000"/>
                  </a:schemeClr>
                </a:solidFill>
                <a:cs typeface="B Nazanin" panose="00000400000000000000" pitchFamily="2" charset="-78"/>
              </a:rPr>
              <a:t> </a:t>
            </a:r>
            <a:r>
              <a:rPr lang="fa-IR" sz="2800" b="1" dirty="0">
                <a:solidFill>
                  <a:schemeClr val="accent5">
                    <a:lumMod val="50000"/>
                  </a:schemeClr>
                </a:solidFill>
                <a:cs typeface="B Nazanin" panose="00000400000000000000" pitchFamily="2" charset="-78"/>
              </a:rPr>
              <a:t>و عدم تعادل در </a:t>
            </a:r>
            <a:r>
              <a:rPr lang="fa-IR" sz="2800" b="1" dirty="0" err="1">
                <a:solidFill>
                  <a:schemeClr val="accent5">
                    <a:lumMod val="50000"/>
                  </a:schemeClr>
                </a:solidFill>
                <a:cs typeface="B Nazanin" panose="00000400000000000000" pitchFamily="2" charset="-78"/>
              </a:rPr>
              <a:t>ايستادن</a:t>
            </a:r>
            <a:r>
              <a:rPr lang="fa-IR" sz="2800" b="1" dirty="0">
                <a:solidFill>
                  <a:schemeClr val="accent5">
                    <a:lumMod val="50000"/>
                  </a:schemeClr>
                </a:solidFill>
                <a:cs typeface="B Nazanin" panose="00000400000000000000" pitchFamily="2" charset="-78"/>
              </a:rPr>
              <a:t> وجود داشت</a:t>
            </a:r>
            <a:r>
              <a:rPr lang="fa-IR" sz="2800" dirty="0">
                <a:solidFill>
                  <a:schemeClr val="accent5">
                    <a:lumMod val="50000"/>
                  </a:schemeClr>
                </a:solidFill>
              </a:rPr>
              <a:t>.</a:t>
            </a:r>
            <a:endParaRPr lang="en-US" sz="2800" dirty="0">
              <a:solidFill>
                <a:schemeClr val="accent5">
                  <a:lumMod val="50000"/>
                </a:schemeClr>
              </a:solidFill>
            </a:endParaRPr>
          </a:p>
          <a:p>
            <a:pPr algn="r"/>
            <a:endParaRPr lang="en-US" b="1" dirty="0" smtClean="0">
              <a:cs typeface="B Nazanin" panose="00000400000000000000" pitchFamily="2" charset="-78"/>
            </a:endParaRPr>
          </a:p>
        </p:txBody>
      </p:sp>
    </p:spTree>
    <p:extLst>
      <p:ext uri="{BB962C8B-B14F-4D97-AF65-F5344CB8AC3E}">
        <p14:creationId xmlns:p14="http://schemas.microsoft.com/office/powerpoint/2010/main" val="22955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517104"/>
          </a:xfrm>
        </p:spPr>
        <p:txBody>
          <a:bodyPr>
            <a:normAutofit/>
          </a:bodyPr>
          <a:lstStyle/>
          <a:p>
            <a:pPr algn="ctr"/>
            <a:r>
              <a:rPr lang="fa-IR" sz="3600" dirty="0">
                <a:cs typeface="B Titr" panose="00000700000000000000" pitchFamily="2" charset="-78"/>
              </a:rPr>
              <a:t>اندازه </a:t>
            </a:r>
            <a:r>
              <a:rPr lang="fa-IR" sz="3600" dirty="0" err="1">
                <a:cs typeface="B Titr" panose="00000700000000000000" pitchFamily="2" charset="-78"/>
              </a:rPr>
              <a:t>گيري</a:t>
            </a:r>
            <a:r>
              <a:rPr lang="fa-IR" sz="3600" dirty="0">
                <a:cs typeface="B Titr" panose="00000700000000000000" pitchFamily="2" charset="-78"/>
              </a:rPr>
              <a:t> مستمر و در زمان </a:t>
            </a:r>
            <a:r>
              <a:rPr lang="fa-IR" sz="3600" dirty="0" err="1">
                <a:cs typeface="B Titr" panose="00000700000000000000" pitchFamily="2" charset="-78"/>
              </a:rPr>
              <a:t>هاي</a:t>
            </a:r>
            <a:r>
              <a:rPr lang="fa-IR" sz="3600" dirty="0">
                <a:cs typeface="B Titr" panose="00000700000000000000" pitchFamily="2" charset="-78"/>
              </a:rPr>
              <a:t> مناسب در </a:t>
            </a:r>
            <a:r>
              <a:rPr lang="fa-IR" sz="3600" dirty="0" err="1">
                <a:cs typeface="B Titr" panose="00000700000000000000" pitchFamily="2" charset="-78"/>
              </a:rPr>
              <a:t>كنترل</a:t>
            </a:r>
            <a:r>
              <a:rPr lang="fa-IR" sz="3600" dirty="0">
                <a:cs typeface="B Titr" panose="00000700000000000000" pitchFamily="2" charset="-78"/>
              </a:rPr>
              <a:t> </a:t>
            </a:r>
            <a:r>
              <a:rPr lang="fa-IR" sz="3600" dirty="0" err="1">
                <a:cs typeface="B Titr" panose="00000700000000000000" pitchFamily="2" charset="-78"/>
              </a:rPr>
              <a:t>ديابت</a:t>
            </a:r>
            <a:r>
              <a:rPr lang="fa-IR" sz="3600" dirty="0">
                <a:cs typeface="B Titr" panose="00000700000000000000" pitchFamily="2" charset="-78"/>
              </a:rPr>
              <a:t> نقش </a:t>
            </a:r>
            <a:r>
              <a:rPr lang="fa-IR" sz="3600" dirty="0" err="1">
                <a:cs typeface="B Titr" panose="00000700000000000000" pitchFamily="2" charset="-78"/>
              </a:rPr>
              <a:t>موثري</a:t>
            </a:r>
            <a:r>
              <a:rPr lang="fa-IR" sz="3600" dirty="0">
                <a:cs typeface="B Titr" panose="00000700000000000000" pitchFamily="2" charset="-78"/>
              </a:rPr>
              <a:t> دارد.</a:t>
            </a:r>
            <a:endParaRPr lang="en-US" sz="3600" dirty="0">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39752" y="2492896"/>
            <a:ext cx="4157832" cy="2773920"/>
          </a:xfrm>
          <a:prstGeom prst="rect">
            <a:avLst/>
          </a:prstGeom>
        </p:spPr>
      </p:pic>
    </p:spTree>
    <p:extLst>
      <p:ext uri="{BB962C8B-B14F-4D97-AF65-F5344CB8AC3E}">
        <p14:creationId xmlns:p14="http://schemas.microsoft.com/office/powerpoint/2010/main" val="30718924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ormAutofit/>
          </a:bodyPr>
          <a:lstStyle/>
          <a:p>
            <a:pPr algn="ctr"/>
            <a:r>
              <a:rPr lang="fa-IR" sz="3600" dirty="0">
                <a:cs typeface="B Titr" panose="00000700000000000000" pitchFamily="2" charset="-78"/>
              </a:rPr>
              <a:t>مهارت حل </a:t>
            </a:r>
            <a:r>
              <a:rPr lang="fa-IR" sz="3600" dirty="0" err="1">
                <a:cs typeface="B Titr" panose="00000700000000000000" pitchFamily="2" charset="-78"/>
              </a:rPr>
              <a:t>مشكلات</a:t>
            </a:r>
            <a:r>
              <a:rPr lang="fa-IR" sz="3600" dirty="0">
                <a:cs typeface="B Titr" panose="00000700000000000000" pitchFamily="2" charset="-78"/>
              </a:rPr>
              <a:t> و </a:t>
            </a:r>
            <a:r>
              <a:rPr lang="fa-IR" sz="3600" dirty="0" err="1">
                <a:cs typeface="B Titr" panose="00000700000000000000" pitchFamily="2" charset="-78"/>
              </a:rPr>
              <a:t>مديريت</a:t>
            </a:r>
            <a:r>
              <a:rPr lang="fa-IR" sz="3600" dirty="0">
                <a:cs typeface="B Titr" panose="00000700000000000000" pitchFamily="2" charset="-78"/>
              </a:rPr>
              <a:t> استرس</a:t>
            </a:r>
            <a:endParaRPr lang="en-US" sz="3600" dirty="0">
              <a:cs typeface="B Titr" panose="00000700000000000000" pitchFamily="2" charset="-78"/>
            </a:endParaRPr>
          </a:p>
        </p:txBody>
      </p:sp>
      <p:sp>
        <p:nvSpPr>
          <p:cNvPr id="3" name="Content Placeholder 2"/>
          <p:cNvSpPr>
            <a:spLocks noGrp="1"/>
          </p:cNvSpPr>
          <p:nvPr>
            <p:ph idx="1"/>
          </p:nvPr>
        </p:nvSpPr>
        <p:spPr>
          <a:xfrm>
            <a:off x="457200" y="1444066"/>
            <a:ext cx="8229600" cy="4325112"/>
          </a:xfrm>
        </p:spPr>
        <p:txBody>
          <a:bodyPr>
            <a:normAutofit/>
          </a:bodyPr>
          <a:lstStyle/>
          <a:p>
            <a:pPr algn="r"/>
            <a:r>
              <a:rPr lang="fa-IR" b="1" dirty="0" err="1">
                <a:cs typeface="B Nazanin" panose="00000400000000000000" pitchFamily="2" charset="-78"/>
              </a:rPr>
              <a:t>زندگي</a:t>
            </a:r>
            <a:r>
              <a:rPr lang="fa-IR" b="1" dirty="0">
                <a:cs typeface="B Nazanin" panose="00000400000000000000" pitchFamily="2" charset="-78"/>
              </a:rPr>
              <a:t> با </a:t>
            </a:r>
            <a:r>
              <a:rPr lang="fa-IR" b="1" dirty="0" err="1">
                <a:cs typeface="B Nazanin" panose="00000400000000000000" pitchFamily="2" charset="-78"/>
              </a:rPr>
              <a:t>بيماري</a:t>
            </a:r>
            <a:r>
              <a:rPr lang="fa-IR" b="1" dirty="0">
                <a:cs typeface="B Nazanin" panose="00000400000000000000" pitchFamily="2" charset="-78"/>
              </a:rPr>
              <a:t> </a:t>
            </a:r>
            <a:r>
              <a:rPr lang="fa-IR" b="1" dirty="0" err="1">
                <a:cs typeface="B Nazanin" panose="00000400000000000000" pitchFamily="2" charset="-78"/>
              </a:rPr>
              <a:t>هاي</a:t>
            </a:r>
            <a:r>
              <a:rPr lang="fa-IR" b="1" dirty="0">
                <a:cs typeface="B Nazanin" panose="00000400000000000000" pitchFamily="2" charset="-78"/>
              </a:rPr>
              <a:t> مزمن همچون </a:t>
            </a:r>
            <a:r>
              <a:rPr lang="fa-IR" b="1" dirty="0" err="1">
                <a:cs typeface="B Nazanin" panose="00000400000000000000" pitchFamily="2" charset="-78"/>
              </a:rPr>
              <a:t>ديابت</a:t>
            </a:r>
            <a:r>
              <a:rPr lang="fa-IR" b="1" dirty="0">
                <a:cs typeface="B Nazanin" panose="00000400000000000000" pitchFamily="2" charset="-78"/>
              </a:rPr>
              <a:t> </a:t>
            </a:r>
            <a:r>
              <a:rPr lang="fa-IR" b="1" dirty="0" err="1">
                <a:cs typeface="B Nazanin" panose="00000400000000000000" pitchFamily="2" charset="-78"/>
              </a:rPr>
              <a:t>مي</a:t>
            </a:r>
            <a:r>
              <a:rPr lang="fa-IR" b="1" dirty="0">
                <a:cs typeface="B Nazanin" panose="00000400000000000000" pitchFamily="2" charset="-78"/>
              </a:rPr>
              <a:t> تواند بر جسم و روح و روان </a:t>
            </a:r>
            <a:r>
              <a:rPr lang="fa-IR" b="1" dirty="0" err="1">
                <a:cs typeface="B Nazanin" panose="00000400000000000000" pitchFamily="2" charset="-78"/>
              </a:rPr>
              <a:t>مبتلايان</a:t>
            </a:r>
            <a:r>
              <a:rPr lang="fa-IR" b="1" dirty="0">
                <a:cs typeface="B Nazanin" panose="00000400000000000000" pitchFamily="2" charset="-78"/>
              </a:rPr>
              <a:t> </a:t>
            </a:r>
            <a:r>
              <a:rPr lang="fa-IR" b="1" dirty="0" err="1">
                <a:cs typeface="B Nazanin" panose="00000400000000000000" pitchFamily="2" charset="-78"/>
              </a:rPr>
              <a:t>تاثير</a:t>
            </a:r>
            <a:r>
              <a:rPr lang="fa-IR" b="1" dirty="0">
                <a:cs typeface="B Nazanin" panose="00000400000000000000" pitchFamily="2" charset="-78"/>
              </a:rPr>
              <a:t> بگذارد و آنان را دچار اندوه، </a:t>
            </a:r>
            <a:r>
              <a:rPr lang="fa-IR" b="1" dirty="0" err="1">
                <a:cs typeface="B Nazanin" panose="00000400000000000000" pitchFamily="2" charset="-78"/>
              </a:rPr>
              <a:t>بي</a:t>
            </a:r>
            <a:r>
              <a:rPr lang="fa-IR" b="1" dirty="0">
                <a:cs typeface="B Nazanin" panose="00000400000000000000" pitchFamily="2" charset="-78"/>
              </a:rPr>
              <a:t> </a:t>
            </a:r>
            <a:r>
              <a:rPr lang="fa-IR" b="1" dirty="0" err="1">
                <a:cs typeface="B Nazanin" panose="00000400000000000000" pitchFamily="2" charset="-78"/>
              </a:rPr>
              <a:t>حوصلگي</a:t>
            </a:r>
            <a:r>
              <a:rPr lang="fa-IR" b="1" dirty="0">
                <a:cs typeface="B Nazanin" panose="00000400000000000000" pitchFamily="2" charset="-78"/>
              </a:rPr>
              <a:t>، استرس و </a:t>
            </a:r>
            <a:r>
              <a:rPr lang="fa-IR" b="1" dirty="0" err="1">
                <a:cs typeface="B Nazanin" panose="00000400000000000000" pitchFamily="2" charset="-78"/>
              </a:rPr>
              <a:t>حتي</a:t>
            </a:r>
            <a:r>
              <a:rPr lang="fa-IR" b="1" dirty="0">
                <a:cs typeface="B Nazanin" panose="00000400000000000000" pitchFamily="2" charset="-78"/>
              </a:rPr>
              <a:t> </a:t>
            </a:r>
            <a:r>
              <a:rPr lang="fa-IR" b="1" dirty="0" err="1">
                <a:cs typeface="B Nazanin" panose="00000400000000000000" pitchFamily="2" charset="-78"/>
              </a:rPr>
              <a:t>افسردگي</a:t>
            </a:r>
            <a:r>
              <a:rPr lang="fa-IR" b="1" dirty="0">
                <a:cs typeface="B Nazanin" panose="00000400000000000000" pitchFamily="2" charset="-78"/>
              </a:rPr>
              <a:t> </a:t>
            </a:r>
            <a:r>
              <a:rPr lang="fa-IR" b="1" dirty="0" err="1">
                <a:cs typeface="B Nazanin" panose="00000400000000000000" pitchFamily="2" charset="-78"/>
              </a:rPr>
              <a:t>كند</a:t>
            </a:r>
            <a:r>
              <a:rPr lang="fa-IR" b="1" dirty="0" smtClean="0">
                <a:cs typeface="B Nazanin" panose="00000400000000000000" pitchFamily="2" charset="-78"/>
              </a:rPr>
              <a:t>.</a:t>
            </a:r>
          </a:p>
          <a:p>
            <a:pPr algn="r"/>
            <a:r>
              <a:rPr lang="fa-IR" b="1" dirty="0" err="1">
                <a:cs typeface="B Nazanin" panose="00000400000000000000" pitchFamily="2" charset="-78"/>
              </a:rPr>
              <a:t>مبتلايان</a:t>
            </a:r>
            <a:r>
              <a:rPr lang="fa-IR" b="1" dirty="0">
                <a:cs typeface="B Nazanin" panose="00000400000000000000" pitchFamily="2" charset="-78"/>
              </a:rPr>
              <a:t> به </a:t>
            </a:r>
            <a:r>
              <a:rPr lang="fa-IR" b="1" dirty="0" err="1">
                <a:cs typeface="B Nazanin" panose="00000400000000000000" pitchFamily="2" charset="-78"/>
              </a:rPr>
              <a:t>ديابت</a:t>
            </a:r>
            <a:r>
              <a:rPr lang="fa-IR" b="1" dirty="0">
                <a:cs typeface="B Nazanin" panose="00000400000000000000" pitchFamily="2" charset="-78"/>
              </a:rPr>
              <a:t> در زمانها و </a:t>
            </a:r>
            <a:r>
              <a:rPr lang="fa-IR" b="1" dirty="0" err="1">
                <a:cs typeface="B Nazanin" panose="00000400000000000000" pitchFamily="2" charset="-78"/>
              </a:rPr>
              <a:t>روزهاي</a:t>
            </a:r>
            <a:r>
              <a:rPr lang="fa-IR" b="1" dirty="0">
                <a:cs typeface="B Nazanin" panose="00000400000000000000" pitchFamily="2" charset="-78"/>
              </a:rPr>
              <a:t> مختلف </a:t>
            </a:r>
            <a:r>
              <a:rPr lang="fa-IR" b="1" dirty="0" err="1">
                <a:cs typeface="B Nazanin" panose="00000400000000000000" pitchFamily="2" charset="-78"/>
              </a:rPr>
              <a:t>مي</a:t>
            </a:r>
            <a:r>
              <a:rPr lang="fa-IR" b="1" dirty="0">
                <a:cs typeface="B Nazanin" panose="00000400000000000000" pitchFamily="2" charset="-78"/>
              </a:rPr>
              <a:t> توانند دچار </a:t>
            </a:r>
            <a:r>
              <a:rPr lang="fa-IR" b="1" dirty="0" err="1">
                <a:cs typeface="B Nazanin" panose="00000400000000000000" pitchFamily="2" charset="-78"/>
              </a:rPr>
              <a:t>تغييرات</a:t>
            </a:r>
            <a:r>
              <a:rPr lang="fa-IR" b="1" dirty="0">
                <a:cs typeface="B Nazanin" panose="00000400000000000000" pitchFamily="2" charset="-78"/>
              </a:rPr>
              <a:t> </a:t>
            </a:r>
            <a:r>
              <a:rPr lang="fa-IR" b="1" dirty="0" err="1">
                <a:cs typeface="B Nazanin" panose="00000400000000000000" pitchFamily="2" charset="-78"/>
              </a:rPr>
              <a:t>روحيه</a:t>
            </a:r>
            <a:r>
              <a:rPr lang="fa-IR" b="1" dirty="0">
                <a:cs typeface="B Nazanin" panose="00000400000000000000" pitchFamily="2" charset="-78"/>
              </a:rPr>
              <a:t> شده </a:t>
            </a:r>
            <a:r>
              <a:rPr lang="fa-IR" b="1" dirty="0" err="1">
                <a:cs typeface="B Nazanin" panose="00000400000000000000" pitchFamily="2" charset="-78"/>
              </a:rPr>
              <a:t>كه</a:t>
            </a:r>
            <a:r>
              <a:rPr lang="fa-IR" b="1" dirty="0">
                <a:cs typeface="B Nazanin" panose="00000400000000000000" pitchFamily="2" charset="-78"/>
              </a:rPr>
              <a:t> </a:t>
            </a:r>
            <a:r>
              <a:rPr lang="fa-IR" b="1" dirty="0" err="1">
                <a:cs typeface="B Nazanin" panose="00000400000000000000" pitchFamily="2" charset="-78"/>
              </a:rPr>
              <a:t>كاملا</a:t>
            </a:r>
            <a:r>
              <a:rPr lang="fa-IR" b="1" dirty="0">
                <a:cs typeface="B Nazanin" panose="00000400000000000000" pitchFamily="2" charset="-78"/>
              </a:rPr>
              <a:t> قابل انتظار </a:t>
            </a:r>
            <a:r>
              <a:rPr lang="fa-IR" b="1" dirty="0" smtClean="0">
                <a:cs typeface="B Nazanin" panose="00000400000000000000" pitchFamily="2" charset="-78"/>
              </a:rPr>
              <a:t>است.</a:t>
            </a:r>
          </a:p>
          <a:p>
            <a:pPr algn="r"/>
            <a:r>
              <a:rPr lang="fa-IR" b="1" dirty="0">
                <a:cs typeface="B Nazanin" panose="00000400000000000000" pitchFamily="2" charset="-78"/>
              </a:rPr>
              <a:t>مثلا" </a:t>
            </a:r>
            <a:r>
              <a:rPr lang="fa-IR" b="1" dirty="0" err="1">
                <a:cs typeface="B Nazanin" panose="00000400000000000000" pitchFamily="2" charset="-78"/>
              </a:rPr>
              <a:t>بعضي</a:t>
            </a:r>
            <a:r>
              <a:rPr lang="fa-IR" b="1" dirty="0">
                <a:cs typeface="B Nazanin" panose="00000400000000000000" pitchFamily="2" charset="-78"/>
              </a:rPr>
              <a:t> از روزها از مصرف داروها، </a:t>
            </a:r>
            <a:r>
              <a:rPr lang="fa-IR" b="1" dirty="0" err="1">
                <a:cs typeface="B Nazanin" panose="00000400000000000000" pitchFamily="2" charset="-78"/>
              </a:rPr>
              <a:t>كنترل</a:t>
            </a:r>
            <a:r>
              <a:rPr lang="fa-IR" b="1" dirty="0">
                <a:cs typeface="B Nazanin" panose="00000400000000000000" pitchFamily="2" charset="-78"/>
              </a:rPr>
              <a:t> مرتب قند خون، </a:t>
            </a:r>
            <a:r>
              <a:rPr lang="fa-IR" b="1" dirty="0" err="1">
                <a:cs typeface="B Nazanin" panose="00000400000000000000" pitchFamily="2" charset="-78"/>
              </a:rPr>
              <a:t>تزريق</a:t>
            </a:r>
            <a:r>
              <a:rPr lang="fa-IR" b="1" dirty="0">
                <a:cs typeface="B Nazanin" panose="00000400000000000000" pitchFamily="2" charset="-78"/>
              </a:rPr>
              <a:t> </a:t>
            </a:r>
            <a:r>
              <a:rPr lang="fa-IR" b="1" dirty="0" err="1">
                <a:cs typeface="B Nazanin" panose="00000400000000000000" pitchFamily="2" charset="-78"/>
              </a:rPr>
              <a:t>انسولين</a:t>
            </a:r>
            <a:r>
              <a:rPr lang="fa-IR" b="1" dirty="0">
                <a:cs typeface="B Nazanin" panose="00000400000000000000" pitchFamily="2" charset="-78"/>
              </a:rPr>
              <a:t>، </a:t>
            </a:r>
            <a:r>
              <a:rPr lang="fa-IR" b="1" dirty="0" err="1">
                <a:cs typeface="B Nazanin" panose="00000400000000000000" pitchFamily="2" charset="-78"/>
              </a:rPr>
              <a:t>رعايت</a:t>
            </a:r>
            <a:r>
              <a:rPr lang="fa-IR" b="1" dirty="0">
                <a:cs typeface="B Nazanin" panose="00000400000000000000" pitchFamily="2" charset="-78"/>
              </a:rPr>
              <a:t> </a:t>
            </a:r>
            <a:r>
              <a:rPr lang="fa-IR" b="1" dirty="0" err="1">
                <a:cs typeface="B Nazanin" panose="00000400000000000000" pitchFamily="2" charset="-78"/>
              </a:rPr>
              <a:t>رژيم</a:t>
            </a:r>
            <a:r>
              <a:rPr lang="fa-IR" b="1" dirty="0">
                <a:cs typeface="B Nazanin" panose="00000400000000000000" pitchFamily="2" charset="-78"/>
              </a:rPr>
              <a:t> </a:t>
            </a:r>
            <a:r>
              <a:rPr lang="fa-IR" b="1" dirty="0" err="1">
                <a:cs typeface="B Nazanin" panose="00000400000000000000" pitchFamily="2" charset="-78"/>
              </a:rPr>
              <a:t>غذاي</a:t>
            </a:r>
            <a:r>
              <a:rPr lang="fa-IR" b="1" dirty="0">
                <a:cs typeface="B Nazanin" panose="00000400000000000000" pitchFamily="2" charset="-78"/>
              </a:rPr>
              <a:t> </a:t>
            </a:r>
            <a:r>
              <a:rPr lang="fa-IR" b="1" dirty="0" smtClean="0">
                <a:cs typeface="B Nazanin" panose="00000400000000000000" pitchFamily="2" charset="-78"/>
              </a:rPr>
              <a:t>مناسب </a:t>
            </a:r>
            <a:r>
              <a:rPr lang="fa-IR" b="1" dirty="0">
                <a:cs typeface="B Nazanin" panose="00000400000000000000" pitchFamily="2" charset="-78"/>
              </a:rPr>
              <a:t>و </a:t>
            </a:r>
            <a:r>
              <a:rPr lang="fa-IR" b="1" dirty="0" err="1">
                <a:cs typeface="B Nazanin" panose="00000400000000000000" pitchFamily="2" charset="-78"/>
              </a:rPr>
              <a:t>فعاليت</a:t>
            </a:r>
            <a:r>
              <a:rPr lang="fa-IR" b="1" dirty="0">
                <a:cs typeface="B Nazanin" panose="00000400000000000000" pitchFamily="2" charset="-78"/>
              </a:rPr>
              <a:t> </a:t>
            </a:r>
            <a:r>
              <a:rPr lang="fa-IR" b="1" dirty="0" err="1">
                <a:cs typeface="B Nazanin" panose="00000400000000000000" pitchFamily="2" charset="-78"/>
              </a:rPr>
              <a:t>بدني</a:t>
            </a:r>
            <a:r>
              <a:rPr lang="fa-IR" b="1" dirty="0">
                <a:cs typeface="B Nazanin" panose="00000400000000000000" pitchFamily="2" charset="-78"/>
              </a:rPr>
              <a:t> خسته و </a:t>
            </a:r>
            <a:r>
              <a:rPr lang="fa-IR" b="1" dirty="0" err="1">
                <a:cs typeface="B Nazanin" panose="00000400000000000000" pitchFamily="2" charset="-78"/>
              </a:rPr>
              <a:t>ناراضي</a:t>
            </a:r>
            <a:r>
              <a:rPr lang="fa-IR" b="1" dirty="0">
                <a:cs typeface="B Nazanin" panose="00000400000000000000" pitchFamily="2" charset="-78"/>
              </a:rPr>
              <a:t> باشند</a:t>
            </a:r>
            <a:r>
              <a:rPr lang="fa-IR" b="1" dirty="0" smtClean="0">
                <a:cs typeface="B Nazanin" panose="00000400000000000000" pitchFamily="2" charset="-78"/>
              </a:rPr>
              <a:t>.</a:t>
            </a:r>
          </a:p>
          <a:p>
            <a:pPr algn="r"/>
            <a:r>
              <a:rPr lang="fa-IR" b="1" dirty="0" err="1">
                <a:cs typeface="B Nazanin" panose="00000400000000000000" pitchFamily="2" charset="-78"/>
              </a:rPr>
              <a:t>بايد</a:t>
            </a:r>
            <a:r>
              <a:rPr lang="fa-IR" b="1" dirty="0">
                <a:cs typeface="B Nazanin" panose="00000400000000000000" pitchFamily="2" charset="-78"/>
              </a:rPr>
              <a:t> </a:t>
            </a:r>
            <a:r>
              <a:rPr lang="fa-IR" b="1" dirty="0" err="1">
                <a:cs typeface="B Nazanin" panose="00000400000000000000" pitchFamily="2" charset="-78"/>
              </a:rPr>
              <a:t>بيمار</a:t>
            </a:r>
            <a:r>
              <a:rPr lang="fa-IR" b="1" dirty="0">
                <a:cs typeface="B Nazanin" panose="00000400000000000000" pitchFamily="2" charset="-78"/>
              </a:rPr>
              <a:t> را آگاه </a:t>
            </a:r>
            <a:r>
              <a:rPr lang="fa-IR" b="1" dirty="0" err="1">
                <a:cs typeface="B Nazanin" panose="00000400000000000000" pitchFamily="2" charset="-78"/>
              </a:rPr>
              <a:t>كرد</a:t>
            </a:r>
            <a:r>
              <a:rPr lang="fa-IR" b="1" dirty="0">
                <a:cs typeface="B Nazanin" panose="00000400000000000000" pitchFamily="2" charset="-78"/>
              </a:rPr>
              <a:t> </a:t>
            </a:r>
            <a:r>
              <a:rPr lang="fa-IR" b="1" dirty="0" err="1">
                <a:cs typeface="B Nazanin" panose="00000400000000000000" pitchFamily="2" charset="-78"/>
              </a:rPr>
              <a:t>كه</a:t>
            </a:r>
            <a:r>
              <a:rPr lang="fa-IR" b="1" dirty="0">
                <a:cs typeface="B Nazanin" panose="00000400000000000000" pitchFamily="2" charset="-78"/>
              </a:rPr>
              <a:t> بروز </a:t>
            </a:r>
            <a:r>
              <a:rPr lang="fa-IR" b="1" dirty="0" err="1">
                <a:cs typeface="B Nazanin" panose="00000400000000000000" pitchFamily="2" charset="-78"/>
              </a:rPr>
              <a:t>اين</a:t>
            </a:r>
            <a:r>
              <a:rPr lang="fa-IR" b="1" dirty="0">
                <a:cs typeface="B Nazanin" panose="00000400000000000000" pitchFamily="2" charset="-78"/>
              </a:rPr>
              <a:t> احساسات در آنان </a:t>
            </a:r>
            <a:r>
              <a:rPr lang="fa-IR" b="1" dirty="0" err="1">
                <a:cs typeface="B Nazanin" panose="00000400000000000000" pitchFamily="2" charset="-78"/>
              </a:rPr>
              <a:t>طبيعي</a:t>
            </a:r>
            <a:r>
              <a:rPr lang="fa-IR" b="1" dirty="0">
                <a:cs typeface="B Nazanin" panose="00000400000000000000" pitchFamily="2" charset="-78"/>
              </a:rPr>
              <a:t> است اما </a:t>
            </a:r>
            <a:r>
              <a:rPr lang="fa-IR" b="1" dirty="0" err="1">
                <a:cs typeface="B Nazanin" panose="00000400000000000000" pitchFamily="2" charset="-78"/>
              </a:rPr>
              <a:t>بايد</a:t>
            </a:r>
            <a:r>
              <a:rPr lang="fa-IR" b="1" dirty="0">
                <a:cs typeface="B Nazanin" panose="00000400000000000000" pitchFamily="2" charset="-78"/>
              </a:rPr>
              <a:t> همچنان به </a:t>
            </a:r>
            <a:r>
              <a:rPr lang="fa-IR" b="1" dirty="0" err="1">
                <a:cs typeface="B Nazanin" panose="00000400000000000000" pitchFamily="2" charset="-78"/>
              </a:rPr>
              <a:t>كنترل</a:t>
            </a:r>
            <a:r>
              <a:rPr lang="fa-IR" b="1" dirty="0">
                <a:cs typeface="B Nazanin" panose="00000400000000000000" pitchFamily="2" charset="-78"/>
              </a:rPr>
              <a:t> </a:t>
            </a:r>
            <a:r>
              <a:rPr lang="fa-IR" b="1" dirty="0" err="1">
                <a:cs typeface="B Nazanin" panose="00000400000000000000" pitchFamily="2" charset="-78"/>
              </a:rPr>
              <a:t>بيماري</a:t>
            </a:r>
            <a:r>
              <a:rPr lang="fa-IR" b="1" dirty="0">
                <a:cs typeface="B Nazanin" panose="00000400000000000000" pitchFamily="2" charset="-78"/>
              </a:rPr>
              <a:t> شان ادامه دهند و </a:t>
            </a:r>
            <a:r>
              <a:rPr lang="fa-IR" b="1" dirty="0" err="1">
                <a:cs typeface="B Nazanin" panose="00000400000000000000" pitchFamily="2" charset="-78"/>
              </a:rPr>
              <a:t>نتيجه</a:t>
            </a:r>
            <a:r>
              <a:rPr lang="fa-IR" b="1" dirty="0">
                <a:cs typeface="B Nazanin" panose="00000400000000000000" pitchFamily="2" charset="-78"/>
              </a:rPr>
              <a:t> انجام آن </a:t>
            </a:r>
            <a:r>
              <a:rPr lang="fa-IR" b="1" dirty="0" err="1">
                <a:cs typeface="B Nazanin" panose="00000400000000000000" pitchFamily="2" charset="-78"/>
              </a:rPr>
              <a:t>كار</a:t>
            </a:r>
            <a:r>
              <a:rPr lang="fa-IR" b="1" dirty="0">
                <a:cs typeface="B Nazanin" panose="00000400000000000000" pitchFamily="2" charset="-78"/>
              </a:rPr>
              <a:t> ها به سود خودشان خواهد بود.</a:t>
            </a:r>
            <a:endParaRPr lang="en-US" b="1" dirty="0">
              <a:cs typeface="B Nazanin" panose="00000400000000000000" pitchFamily="2" charset="-78"/>
            </a:endParaRPr>
          </a:p>
          <a:p>
            <a:pPr marL="109728" indent="0">
              <a:buNone/>
            </a:pPr>
            <a:endParaRPr lang="en-US" dirty="0"/>
          </a:p>
        </p:txBody>
      </p:sp>
    </p:spTree>
    <p:extLst>
      <p:ext uri="{BB962C8B-B14F-4D97-AF65-F5344CB8AC3E}">
        <p14:creationId xmlns:p14="http://schemas.microsoft.com/office/powerpoint/2010/main" val="7685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ormAutofit/>
          </a:bodyPr>
          <a:lstStyle/>
          <a:p>
            <a:pPr algn="justLow"/>
            <a:r>
              <a:rPr lang="fa-IR" sz="3600" dirty="0">
                <a:cs typeface="B Titr" panose="00000700000000000000" pitchFamily="2" charset="-78"/>
              </a:rPr>
              <a:t>مهارت حل </a:t>
            </a:r>
            <a:r>
              <a:rPr lang="fa-IR" sz="3600" dirty="0" err="1">
                <a:cs typeface="B Titr" panose="00000700000000000000" pitchFamily="2" charset="-78"/>
              </a:rPr>
              <a:t>مشكلات</a:t>
            </a:r>
            <a:r>
              <a:rPr lang="fa-IR" sz="3600" dirty="0">
                <a:cs typeface="B Titr" panose="00000700000000000000" pitchFamily="2" charset="-78"/>
              </a:rPr>
              <a:t> و </a:t>
            </a:r>
            <a:r>
              <a:rPr lang="fa-IR" sz="3600" dirty="0" err="1">
                <a:cs typeface="B Titr" panose="00000700000000000000" pitchFamily="2" charset="-78"/>
              </a:rPr>
              <a:t>مديريت</a:t>
            </a:r>
            <a:r>
              <a:rPr lang="fa-IR" sz="3600" dirty="0">
                <a:cs typeface="B Titr" panose="00000700000000000000" pitchFamily="2" charset="-78"/>
              </a:rPr>
              <a:t> </a:t>
            </a:r>
            <a:r>
              <a:rPr lang="fa-IR" sz="3600" dirty="0" smtClean="0">
                <a:cs typeface="B Titr" panose="00000700000000000000" pitchFamily="2" charset="-78"/>
              </a:rPr>
              <a:t>استرس ...</a:t>
            </a:r>
            <a:endParaRPr lang="en-US" sz="3600" dirty="0">
              <a:cs typeface="B Titr" panose="00000700000000000000" pitchFamily="2" charset="-78"/>
            </a:endParaRPr>
          </a:p>
        </p:txBody>
      </p:sp>
      <p:sp>
        <p:nvSpPr>
          <p:cNvPr id="3" name="Content Placeholder 2"/>
          <p:cNvSpPr>
            <a:spLocks noGrp="1"/>
          </p:cNvSpPr>
          <p:nvPr>
            <p:ph idx="1"/>
          </p:nvPr>
        </p:nvSpPr>
        <p:spPr>
          <a:xfrm>
            <a:off x="457200" y="1444066"/>
            <a:ext cx="8229600" cy="4325112"/>
          </a:xfrm>
        </p:spPr>
        <p:txBody>
          <a:bodyPr>
            <a:normAutofit/>
          </a:bodyPr>
          <a:lstStyle/>
          <a:p>
            <a:pPr algn="r"/>
            <a:r>
              <a:rPr lang="fa-IR" b="1" dirty="0">
                <a:solidFill>
                  <a:schemeClr val="accent5">
                    <a:lumMod val="50000"/>
                  </a:schemeClr>
                </a:solidFill>
                <a:cs typeface="B Nazanin" panose="00000400000000000000" pitchFamily="2" charset="-78"/>
              </a:rPr>
              <a:t>احساسات </a:t>
            </a:r>
            <a:r>
              <a:rPr lang="fa-IR" b="1" dirty="0" err="1">
                <a:solidFill>
                  <a:schemeClr val="accent5">
                    <a:lumMod val="50000"/>
                  </a:schemeClr>
                </a:solidFill>
                <a:cs typeface="B Nazanin" panose="00000400000000000000" pitchFamily="2" charset="-78"/>
              </a:rPr>
              <a:t>منفي</a:t>
            </a:r>
            <a:r>
              <a:rPr lang="fa-IR" b="1" dirty="0">
                <a:solidFill>
                  <a:schemeClr val="accent5">
                    <a:lumMod val="50000"/>
                  </a:schemeClr>
                </a:solidFill>
                <a:cs typeface="B Nazanin" panose="00000400000000000000" pitchFamily="2" charset="-78"/>
              </a:rPr>
              <a:t> </a:t>
            </a:r>
            <a:r>
              <a:rPr lang="fa-IR" b="1" dirty="0">
                <a:cs typeface="B Nazanin" panose="00000400000000000000" pitchFamily="2" charset="-78"/>
              </a:rPr>
              <a:t>در رابطه با </a:t>
            </a:r>
            <a:r>
              <a:rPr lang="fa-IR" b="1" dirty="0" err="1">
                <a:cs typeface="B Nazanin" panose="00000400000000000000" pitchFamily="2" charset="-78"/>
              </a:rPr>
              <a:t>بيماري</a:t>
            </a:r>
            <a:r>
              <a:rPr lang="fa-IR" b="1" dirty="0">
                <a:cs typeface="B Nazanin" panose="00000400000000000000" pitchFamily="2" charset="-78"/>
              </a:rPr>
              <a:t> را </a:t>
            </a:r>
            <a:r>
              <a:rPr lang="fa-IR" b="1" dirty="0" err="1">
                <a:cs typeface="B Nazanin" panose="00000400000000000000" pitchFamily="2" charset="-78"/>
              </a:rPr>
              <a:t>مي</a:t>
            </a:r>
            <a:r>
              <a:rPr lang="fa-IR" b="1" dirty="0">
                <a:cs typeface="B Nazanin" panose="00000400000000000000" pitchFamily="2" charset="-78"/>
              </a:rPr>
              <a:t> توان با انجام ورزش در </a:t>
            </a:r>
            <a:r>
              <a:rPr lang="fa-IR" b="1" dirty="0" err="1">
                <a:cs typeface="B Nazanin" panose="00000400000000000000" pitchFamily="2" charset="-78"/>
              </a:rPr>
              <a:t>پارك</a:t>
            </a:r>
            <a:r>
              <a:rPr lang="fa-IR" b="1" dirty="0">
                <a:cs typeface="B Nazanin" panose="00000400000000000000" pitchFamily="2" charset="-78"/>
              </a:rPr>
              <a:t> و </a:t>
            </a:r>
            <a:r>
              <a:rPr lang="fa-IR" b="1" dirty="0" err="1">
                <a:cs typeface="B Nazanin" panose="00000400000000000000" pitchFamily="2" charset="-78"/>
              </a:rPr>
              <a:t>يا</a:t>
            </a:r>
            <a:r>
              <a:rPr lang="fa-IR" b="1" dirty="0">
                <a:cs typeface="B Nazanin" panose="00000400000000000000" pitchFamily="2" charset="-78"/>
              </a:rPr>
              <a:t> در باشگاه </a:t>
            </a:r>
            <a:r>
              <a:rPr lang="fa-IR" b="1" dirty="0" err="1">
                <a:cs typeface="B Nazanin" panose="00000400000000000000" pitchFamily="2" charset="-78"/>
              </a:rPr>
              <a:t>هاي</a:t>
            </a:r>
            <a:r>
              <a:rPr lang="fa-IR" b="1" dirty="0">
                <a:cs typeface="B Nazanin" panose="00000400000000000000" pitchFamily="2" charset="-78"/>
              </a:rPr>
              <a:t> </a:t>
            </a:r>
            <a:r>
              <a:rPr lang="fa-IR" b="1" dirty="0" err="1">
                <a:cs typeface="B Nazanin" panose="00000400000000000000" pitchFamily="2" charset="-78"/>
              </a:rPr>
              <a:t>ورزشي</a:t>
            </a:r>
            <a:r>
              <a:rPr lang="fa-IR" b="1" dirty="0">
                <a:cs typeface="B Nazanin" panose="00000400000000000000" pitchFamily="2" charset="-78"/>
              </a:rPr>
              <a:t>، </a:t>
            </a:r>
            <a:r>
              <a:rPr lang="fa-IR" b="1" dirty="0" err="1">
                <a:cs typeface="B Nazanin" panose="00000400000000000000" pitchFamily="2" charset="-78"/>
              </a:rPr>
              <a:t>شركت</a:t>
            </a:r>
            <a:r>
              <a:rPr lang="fa-IR" b="1" dirty="0">
                <a:cs typeface="B Nazanin" panose="00000400000000000000" pitchFamily="2" charset="-78"/>
              </a:rPr>
              <a:t> در مراسم </a:t>
            </a:r>
            <a:r>
              <a:rPr lang="fa-IR" b="1" dirty="0" err="1">
                <a:cs typeface="B Nazanin" panose="00000400000000000000" pitchFamily="2" charset="-78"/>
              </a:rPr>
              <a:t>مذهبي</a:t>
            </a:r>
            <a:r>
              <a:rPr lang="fa-IR" b="1" dirty="0">
                <a:cs typeface="B Nazanin" panose="00000400000000000000" pitchFamily="2" charset="-78"/>
              </a:rPr>
              <a:t> و </a:t>
            </a:r>
            <a:r>
              <a:rPr lang="fa-IR" b="1" dirty="0" err="1">
                <a:cs typeface="B Nazanin" panose="00000400000000000000" pitchFamily="2" charset="-78"/>
              </a:rPr>
              <a:t>اجتماعي</a:t>
            </a:r>
            <a:r>
              <a:rPr lang="fa-IR" b="1" dirty="0">
                <a:cs typeface="B Nazanin" panose="00000400000000000000" pitchFamily="2" charset="-78"/>
              </a:rPr>
              <a:t>، عضو شدن در گروه ها و انجمن </a:t>
            </a:r>
            <a:r>
              <a:rPr lang="fa-IR" b="1" dirty="0" err="1">
                <a:cs typeface="B Nazanin" panose="00000400000000000000" pitchFamily="2" charset="-78"/>
              </a:rPr>
              <a:t>هاي</a:t>
            </a:r>
            <a:r>
              <a:rPr lang="fa-IR" b="1" dirty="0">
                <a:cs typeface="B Nazanin" panose="00000400000000000000" pitchFamily="2" charset="-78"/>
              </a:rPr>
              <a:t> مربوط به </a:t>
            </a:r>
            <a:r>
              <a:rPr lang="fa-IR" b="1" dirty="0" err="1">
                <a:cs typeface="B Nazanin" panose="00000400000000000000" pitchFamily="2" charset="-78"/>
              </a:rPr>
              <a:t>بيماري</a:t>
            </a:r>
            <a:r>
              <a:rPr lang="fa-IR" b="1" dirty="0">
                <a:cs typeface="B Nazanin" panose="00000400000000000000" pitchFamily="2" charset="-78"/>
              </a:rPr>
              <a:t>، </a:t>
            </a:r>
            <a:r>
              <a:rPr lang="fa-IR" b="1" dirty="0" err="1">
                <a:cs typeface="B Nazanin" panose="00000400000000000000" pitchFamily="2" charset="-78"/>
              </a:rPr>
              <a:t>شركت</a:t>
            </a:r>
            <a:r>
              <a:rPr lang="fa-IR" b="1" dirty="0">
                <a:cs typeface="B Nazanin" panose="00000400000000000000" pitchFamily="2" charset="-78"/>
              </a:rPr>
              <a:t> در </a:t>
            </a:r>
            <a:r>
              <a:rPr lang="fa-IR" b="1" dirty="0" err="1">
                <a:cs typeface="B Nazanin" panose="00000400000000000000" pitchFamily="2" charset="-78"/>
              </a:rPr>
              <a:t>كارهاي</a:t>
            </a:r>
            <a:r>
              <a:rPr lang="fa-IR" b="1" dirty="0">
                <a:cs typeface="B Nazanin" panose="00000400000000000000" pitchFamily="2" charset="-78"/>
              </a:rPr>
              <a:t> عام </a:t>
            </a:r>
            <a:r>
              <a:rPr lang="fa-IR" b="1" dirty="0" err="1">
                <a:cs typeface="B Nazanin" panose="00000400000000000000" pitchFamily="2" charset="-78"/>
              </a:rPr>
              <a:t>المنفعه</a:t>
            </a:r>
            <a:r>
              <a:rPr lang="fa-IR" b="1" dirty="0">
                <a:cs typeface="B Nazanin" panose="00000400000000000000" pitchFamily="2" charset="-78"/>
              </a:rPr>
              <a:t>، پرداختن به </a:t>
            </a:r>
            <a:r>
              <a:rPr lang="fa-IR" b="1" dirty="0" err="1">
                <a:cs typeface="B Nazanin" panose="00000400000000000000" pitchFamily="2" charset="-78"/>
              </a:rPr>
              <a:t>سرگرمي</a:t>
            </a:r>
            <a:r>
              <a:rPr lang="fa-IR" b="1" dirty="0">
                <a:cs typeface="B Nazanin" panose="00000400000000000000" pitchFamily="2" charset="-78"/>
              </a:rPr>
              <a:t> </a:t>
            </a:r>
            <a:r>
              <a:rPr lang="fa-IR" b="1" dirty="0" err="1">
                <a:cs typeface="B Nazanin" panose="00000400000000000000" pitchFamily="2" charset="-78"/>
              </a:rPr>
              <a:t>هاي</a:t>
            </a:r>
            <a:r>
              <a:rPr lang="fa-IR" b="1" dirty="0">
                <a:cs typeface="B Nazanin" panose="00000400000000000000" pitchFamily="2" charset="-78"/>
              </a:rPr>
              <a:t> </a:t>
            </a:r>
            <a:r>
              <a:rPr lang="fa-IR" b="1" dirty="0" err="1">
                <a:cs typeface="B Nazanin" panose="00000400000000000000" pitchFamily="2" charset="-78"/>
              </a:rPr>
              <a:t>شادي</a:t>
            </a:r>
            <a:r>
              <a:rPr lang="fa-IR" b="1" dirty="0">
                <a:cs typeface="B Nazanin" panose="00000400000000000000" pitchFamily="2" charset="-78"/>
              </a:rPr>
              <a:t> </a:t>
            </a:r>
            <a:r>
              <a:rPr lang="fa-IR" b="1" dirty="0" err="1">
                <a:cs typeface="B Nazanin" panose="00000400000000000000" pitchFamily="2" charset="-78"/>
              </a:rPr>
              <a:t>آفرين</a:t>
            </a:r>
            <a:r>
              <a:rPr lang="fa-IR" b="1" dirty="0">
                <a:cs typeface="B Nazanin" panose="00000400000000000000" pitchFamily="2" charset="-78"/>
              </a:rPr>
              <a:t> و </a:t>
            </a:r>
            <a:r>
              <a:rPr lang="fa-IR" b="1" dirty="0" err="1">
                <a:cs typeface="B Nazanin" panose="00000400000000000000" pitchFamily="2" charset="-78"/>
              </a:rPr>
              <a:t>كارهاي</a:t>
            </a:r>
            <a:r>
              <a:rPr lang="fa-IR" b="1" dirty="0">
                <a:cs typeface="B Nazanin" panose="00000400000000000000" pitchFamily="2" charset="-78"/>
              </a:rPr>
              <a:t> </a:t>
            </a:r>
            <a:r>
              <a:rPr lang="fa-IR" b="1" dirty="0" err="1">
                <a:cs typeface="B Nazanin" panose="00000400000000000000" pitchFamily="2" charset="-78"/>
              </a:rPr>
              <a:t>هنري</a:t>
            </a:r>
            <a:r>
              <a:rPr lang="fa-IR" b="1" dirty="0">
                <a:cs typeface="B Nazanin" panose="00000400000000000000" pitchFamily="2" charset="-78"/>
              </a:rPr>
              <a:t>، گردش و </a:t>
            </a:r>
            <a:r>
              <a:rPr lang="fa-IR" b="1" dirty="0" err="1">
                <a:cs typeface="B Nazanin" panose="00000400000000000000" pitchFamily="2" charset="-78"/>
              </a:rPr>
              <a:t>تفريح</a:t>
            </a:r>
            <a:r>
              <a:rPr lang="fa-IR" b="1" dirty="0">
                <a:cs typeface="B Nazanin" panose="00000400000000000000" pitchFamily="2" charset="-78"/>
              </a:rPr>
              <a:t> با </a:t>
            </a:r>
            <a:r>
              <a:rPr lang="fa-IR" b="1" dirty="0" err="1">
                <a:cs typeface="B Nazanin" panose="00000400000000000000" pitchFamily="2" charset="-78"/>
              </a:rPr>
              <a:t>اعضاي</a:t>
            </a:r>
            <a:r>
              <a:rPr lang="fa-IR" b="1" dirty="0">
                <a:cs typeface="B Nazanin" panose="00000400000000000000" pitchFamily="2" charset="-78"/>
              </a:rPr>
              <a:t> خانواده و دوستان، انجام </a:t>
            </a:r>
            <a:r>
              <a:rPr lang="fa-IR" b="1" dirty="0" err="1">
                <a:cs typeface="B Nazanin" panose="00000400000000000000" pitchFamily="2" charset="-78"/>
              </a:rPr>
              <a:t>يوگا</a:t>
            </a:r>
            <a:r>
              <a:rPr lang="fa-IR" b="1" dirty="0">
                <a:cs typeface="B Nazanin" panose="00000400000000000000" pitchFamily="2" charset="-78"/>
              </a:rPr>
              <a:t> و مراقبه و ... </a:t>
            </a:r>
            <a:r>
              <a:rPr lang="fa-IR" b="1" dirty="0" err="1">
                <a:cs typeface="B Nazanin" panose="00000400000000000000" pitchFamily="2" charset="-78"/>
              </a:rPr>
              <a:t>كاهش</a:t>
            </a:r>
            <a:r>
              <a:rPr lang="fa-IR" b="1" dirty="0">
                <a:cs typeface="B Nazanin" panose="00000400000000000000" pitchFamily="2" charset="-78"/>
              </a:rPr>
              <a:t> داد و </a:t>
            </a:r>
            <a:r>
              <a:rPr lang="fa-IR" b="1" dirty="0" err="1">
                <a:cs typeface="B Nazanin" panose="00000400000000000000" pitchFamily="2" charset="-78"/>
              </a:rPr>
              <a:t>يا</a:t>
            </a:r>
            <a:r>
              <a:rPr lang="fa-IR" b="1" dirty="0">
                <a:cs typeface="B Nazanin" panose="00000400000000000000" pitchFamily="2" charset="-78"/>
              </a:rPr>
              <a:t> از </a:t>
            </a:r>
            <a:r>
              <a:rPr lang="fa-IR" b="1" dirty="0" err="1">
                <a:cs typeface="B Nazanin" panose="00000400000000000000" pitchFamily="2" charset="-78"/>
              </a:rPr>
              <a:t>بين</a:t>
            </a:r>
            <a:r>
              <a:rPr lang="fa-IR" b="1" dirty="0">
                <a:cs typeface="B Nazanin" panose="00000400000000000000" pitchFamily="2" charset="-78"/>
              </a:rPr>
              <a:t> برد.</a:t>
            </a:r>
            <a:endParaRPr lang="en-US" b="1" dirty="0">
              <a:cs typeface="B Nazanin" panose="00000400000000000000" pitchFamily="2" charset="-78"/>
            </a:endParaRPr>
          </a:p>
          <a:p>
            <a:pPr algn="r"/>
            <a:r>
              <a:rPr lang="fa-IR" b="1" dirty="0" err="1">
                <a:cs typeface="B Nazanin" panose="00000400000000000000" pitchFamily="2" charset="-78"/>
              </a:rPr>
              <a:t>شركت</a:t>
            </a:r>
            <a:r>
              <a:rPr lang="fa-IR" b="1" dirty="0">
                <a:cs typeface="B Nazanin" panose="00000400000000000000" pitchFamily="2" charset="-78"/>
              </a:rPr>
              <a:t> در </a:t>
            </a:r>
            <a:r>
              <a:rPr lang="fa-IR" b="1" dirty="0" err="1">
                <a:solidFill>
                  <a:schemeClr val="accent5">
                    <a:lumMod val="50000"/>
                  </a:schemeClr>
                </a:solidFill>
                <a:cs typeface="B Nazanin" panose="00000400000000000000" pitchFamily="2" charset="-78"/>
              </a:rPr>
              <a:t>كلاس</a:t>
            </a:r>
            <a:r>
              <a:rPr lang="fa-IR" b="1" dirty="0">
                <a:solidFill>
                  <a:schemeClr val="accent5">
                    <a:lumMod val="50000"/>
                  </a:schemeClr>
                </a:solidFill>
                <a:cs typeface="B Nazanin" panose="00000400000000000000" pitchFamily="2" charset="-78"/>
              </a:rPr>
              <a:t> </a:t>
            </a:r>
            <a:r>
              <a:rPr lang="fa-IR" b="1" dirty="0" err="1">
                <a:solidFill>
                  <a:schemeClr val="accent5">
                    <a:lumMod val="50000"/>
                  </a:schemeClr>
                </a:solidFill>
                <a:cs typeface="B Nazanin" panose="00000400000000000000" pitchFamily="2" charset="-78"/>
              </a:rPr>
              <a:t>هاي</a:t>
            </a:r>
            <a:r>
              <a:rPr lang="fa-IR" b="1" dirty="0">
                <a:solidFill>
                  <a:schemeClr val="accent5">
                    <a:lumMod val="50000"/>
                  </a:schemeClr>
                </a:solidFill>
                <a:cs typeface="B Nazanin" panose="00000400000000000000" pitchFamily="2" charset="-78"/>
              </a:rPr>
              <a:t> </a:t>
            </a:r>
            <a:r>
              <a:rPr lang="fa-IR" b="1" dirty="0" err="1">
                <a:solidFill>
                  <a:schemeClr val="accent5">
                    <a:lumMod val="50000"/>
                  </a:schemeClr>
                </a:solidFill>
                <a:cs typeface="B Nazanin" panose="00000400000000000000" pitchFamily="2" charset="-78"/>
              </a:rPr>
              <a:t>آموزشي</a:t>
            </a:r>
            <a:r>
              <a:rPr lang="fa-IR" b="1" dirty="0">
                <a:solidFill>
                  <a:schemeClr val="accent5">
                    <a:lumMod val="50000"/>
                  </a:schemeClr>
                </a:solidFill>
                <a:cs typeface="B Nazanin" panose="00000400000000000000" pitchFamily="2" charset="-78"/>
              </a:rPr>
              <a:t> </a:t>
            </a:r>
            <a:r>
              <a:rPr lang="fa-IR" b="1" dirty="0" err="1">
                <a:solidFill>
                  <a:schemeClr val="accent5">
                    <a:lumMod val="50000"/>
                  </a:schemeClr>
                </a:solidFill>
                <a:cs typeface="B Nazanin" panose="00000400000000000000" pitchFamily="2" charset="-78"/>
              </a:rPr>
              <a:t>ديابت</a:t>
            </a:r>
            <a:r>
              <a:rPr lang="fa-IR" b="1" dirty="0">
                <a:solidFill>
                  <a:schemeClr val="accent5">
                    <a:lumMod val="50000"/>
                  </a:schemeClr>
                </a:solidFill>
                <a:cs typeface="B Nazanin" panose="00000400000000000000" pitchFamily="2" charset="-78"/>
              </a:rPr>
              <a:t> </a:t>
            </a:r>
            <a:r>
              <a:rPr lang="fa-IR" b="1" dirty="0">
                <a:cs typeface="B Nazanin" panose="00000400000000000000" pitchFamily="2" charset="-78"/>
              </a:rPr>
              <a:t>و دانستن </a:t>
            </a:r>
            <a:r>
              <a:rPr lang="fa-IR" b="1" dirty="0" err="1">
                <a:cs typeface="B Nazanin" panose="00000400000000000000" pitchFamily="2" charset="-78"/>
              </a:rPr>
              <a:t>بيشتر</a:t>
            </a:r>
            <a:r>
              <a:rPr lang="fa-IR" b="1" dirty="0">
                <a:cs typeface="B Nazanin" panose="00000400000000000000" pitchFamily="2" charset="-78"/>
              </a:rPr>
              <a:t> در ارتباط با </a:t>
            </a:r>
            <a:r>
              <a:rPr lang="fa-IR" b="1" dirty="0" err="1">
                <a:cs typeface="B Nazanin" panose="00000400000000000000" pitchFamily="2" charset="-78"/>
              </a:rPr>
              <a:t>اين</a:t>
            </a:r>
            <a:r>
              <a:rPr lang="fa-IR" b="1" dirty="0">
                <a:cs typeface="B Nazanin" panose="00000400000000000000" pitchFamily="2" charset="-78"/>
              </a:rPr>
              <a:t> </a:t>
            </a:r>
            <a:r>
              <a:rPr lang="fa-IR" b="1" dirty="0" err="1">
                <a:cs typeface="B Nazanin" panose="00000400000000000000" pitchFamily="2" charset="-78"/>
              </a:rPr>
              <a:t>بيماري</a:t>
            </a:r>
            <a:r>
              <a:rPr lang="fa-IR" b="1" dirty="0">
                <a:cs typeface="B Nazanin" panose="00000400000000000000" pitchFamily="2" charset="-78"/>
              </a:rPr>
              <a:t> </a:t>
            </a:r>
            <a:r>
              <a:rPr lang="fa-IR" b="1" dirty="0" err="1">
                <a:cs typeface="B Nazanin" panose="00000400000000000000" pitchFamily="2" charset="-78"/>
              </a:rPr>
              <a:t>مي</a:t>
            </a:r>
            <a:r>
              <a:rPr lang="fa-IR" b="1" dirty="0">
                <a:cs typeface="B Nazanin" panose="00000400000000000000" pitchFamily="2" charset="-78"/>
              </a:rPr>
              <a:t> تواند </a:t>
            </a:r>
            <a:r>
              <a:rPr lang="fa-IR" b="1" dirty="0" err="1">
                <a:cs typeface="B Nazanin" panose="00000400000000000000" pitchFamily="2" charset="-78"/>
              </a:rPr>
              <a:t>بيمار</a:t>
            </a:r>
            <a:r>
              <a:rPr lang="fa-IR" b="1" dirty="0">
                <a:cs typeface="B Nazanin" panose="00000400000000000000" pitchFamily="2" charset="-78"/>
              </a:rPr>
              <a:t> را در </a:t>
            </a:r>
            <a:r>
              <a:rPr lang="fa-IR" b="1" dirty="0" err="1">
                <a:cs typeface="B Nazanin" panose="00000400000000000000" pitchFamily="2" charset="-78"/>
              </a:rPr>
              <a:t>درك</a:t>
            </a:r>
            <a:r>
              <a:rPr lang="fa-IR" b="1" dirty="0">
                <a:cs typeface="B Nazanin" panose="00000400000000000000" pitchFamily="2" charset="-78"/>
              </a:rPr>
              <a:t> و </a:t>
            </a:r>
            <a:r>
              <a:rPr lang="fa-IR" b="1" dirty="0" err="1">
                <a:cs typeface="B Nazanin" panose="00000400000000000000" pitchFamily="2" charset="-78"/>
              </a:rPr>
              <a:t>كنترل</a:t>
            </a:r>
            <a:r>
              <a:rPr lang="fa-IR" b="1" dirty="0">
                <a:cs typeface="B Nazanin" panose="00000400000000000000" pitchFamily="2" charset="-78"/>
              </a:rPr>
              <a:t> </a:t>
            </a:r>
            <a:r>
              <a:rPr lang="fa-IR" b="1" dirty="0" err="1">
                <a:cs typeface="B Nazanin" panose="00000400000000000000" pitchFamily="2" charset="-78"/>
              </a:rPr>
              <a:t>بيماري</a:t>
            </a:r>
            <a:r>
              <a:rPr lang="fa-IR" b="1" dirty="0">
                <a:cs typeface="B Nazanin" panose="00000400000000000000" pitchFamily="2" charset="-78"/>
              </a:rPr>
              <a:t> توانمندتر </a:t>
            </a:r>
            <a:r>
              <a:rPr lang="fa-IR" b="1" dirty="0" err="1">
                <a:cs typeface="B Nazanin" panose="00000400000000000000" pitchFamily="2" charset="-78"/>
              </a:rPr>
              <a:t>كرده</a:t>
            </a:r>
            <a:r>
              <a:rPr lang="fa-IR" b="1" dirty="0">
                <a:cs typeface="B Nazanin" panose="00000400000000000000" pitchFamily="2" charset="-78"/>
              </a:rPr>
              <a:t> و از استرس </a:t>
            </a:r>
            <a:r>
              <a:rPr lang="fa-IR" b="1" dirty="0" err="1">
                <a:cs typeface="B Nazanin" panose="00000400000000000000" pitchFamily="2" charset="-78"/>
              </a:rPr>
              <a:t>وي</a:t>
            </a:r>
            <a:r>
              <a:rPr lang="fa-IR" b="1" dirty="0">
                <a:cs typeface="B Nazanin" panose="00000400000000000000" pitchFamily="2" charset="-78"/>
              </a:rPr>
              <a:t> </a:t>
            </a:r>
            <a:r>
              <a:rPr lang="fa-IR" b="1" dirty="0" err="1">
                <a:cs typeface="B Nazanin" panose="00000400000000000000" pitchFamily="2" charset="-78"/>
              </a:rPr>
              <a:t>بكاهد</a:t>
            </a:r>
            <a:r>
              <a:rPr lang="fa-IR" b="1" dirty="0">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p14="http://schemas.microsoft.com/office/powerpoint/2010/main" val="23794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1066800"/>
          </a:xfrm>
        </p:spPr>
        <p:txBody>
          <a:bodyPr>
            <a:normAutofit/>
          </a:bodyPr>
          <a:lstStyle/>
          <a:p>
            <a:pPr algn="ctr"/>
            <a:r>
              <a:rPr lang="fa-IR" sz="3600" dirty="0" smtClean="0">
                <a:cs typeface="B Titr" panose="00000700000000000000" pitchFamily="2" charset="-78"/>
              </a:rPr>
              <a:t>ارجاع به روانپزشک</a:t>
            </a:r>
            <a:endParaRPr lang="en-US" sz="3600" dirty="0">
              <a:cs typeface="B Titr" panose="00000700000000000000" pitchFamily="2" charset="-78"/>
            </a:endParaRPr>
          </a:p>
        </p:txBody>
      </p:sp>
      <p:sp>
        <p:nvSpPr>
          <p:cNvPr id="3" name="Content Placeholder 2"/>
          <p:cNvSpPr>
            <a:spLocks noGrp="1"/>
          </p:cNvSpPr>
          <p:nvPr>
            <p:ph idx="1"/>
          </p:nvPr>
        </p:nvSpPr>
        <p:spPr>
          <a:xfrm>
            <a:off x="457200" y="1471464"/>
            <a:ext cx="8229600" cy="5103072"/>
          </a:xfrm>
        </p:spPr>
        <p:txBody>
          <a:bodyPr/>
          <a:lstStyle/>
          <a:p>
            <a:pPr algn="r"/>
            <a:r>
              <a:rPr lang="fa-IR" b="1" dirty="0">
                <a:solidFill>
                  <a:schemeClr val="accent5">
                    <a:lumMod val="50000"/>
                  </a:schemeClr>
                </a:solidFill>
                <a:cs typeface="B Titr" panose="00000700000000000000" pitchFamily="2" charset="-78"/>
              </a:rPr>
              <a:t>اگر </a:t>
            </a:r>
            <a:r>
              <a:rPr lang="fa-IR" b="1" dirty="0" err="1">
                <a:solidFill>
                  <a:schemeClr val="accent5">
                    <a:lumMod val="50000"/>
                  </a:schemeClr>
                </a:solidFill>
                <a:cs typeface="B Titr" panose="00000700000000000000" pitchFamily="2" charset="-78"/>
              </a:rPr>
              <a:t>علايم</a:t>
            </a:r>
            <a:r>
              <a:rPr lang="fa-IR" b="1" dirty="0">
                <a:solidFill>
                  <a:schemeClr val="accent5">
                    <a:lumMod val="50000"/>
                  </a:schemeClr>
                </a:solidFill>
                <a:cs typeface="B Titr" panose="00000700000000000000" pitchFamily="2" charset="-78"/>
              </a:rPr>
              <a:t> </a:t>
            </a:r>
            <a:r>
              <a:rPr lang="fa-IR" b="1" dirty="0" err="1">
                <a:solidFill>
                  <a:schemeClr val="accent5">
                    <a:lumMod val="50000"/>
                  </a:schemeClr>
                </a:solidFill>
                <a:cs typeface="B Titr" panose="00000700000000000000" pitchFamily="2" charset="-78"/>
              </a:rPr>
              <a:t>زير</a:t>
            </a:r>
            <a:r>
              <a:rPr lang="fa-IR" b="1" dirty="0">
                <a:solidFill>
                  <a:schemeClr val="accent5">
                    <a:lumMod val="50000"/>
                  </a:schemeClr>
                </a:solidFill>
                <a:cs typeface="B Titr" panose="00000700000000000000" pitchFamily="2" charset="-78"/>
              </a:rPr>
              <a:t> در </a:t>
            </a:r>
            <a:r>
              <a:rPr lang="fa-IR" b="1" dirty="0" err="1">
                <a:solidFill>
                  <a:schemeClr val="accent5">
                    <a:lumMod val="50000"/>
                  </a:schemeClr>
                </a:solidFill>
                <a:cs typeface="B Titr" panose="00000700000000000000" pitchFamily="2" charset="-78"/>
              </a:rPr>
              <a:t>بيمار</a:t>
            </a:r>
            <a:r>
              <a:rPr lang="fa-IR" b="1" dirty="0">
                <a:solidFill>
                  <a:schemeClr val="accent5">
                    <a:lumMod val="50000"/>
                  </a:schemeClr>
                </a:solidFill>
                <a:cs typeface="B Titr" panose="00000700000000000000" pitchFamily="2" charset="-78"/>
              </a:rPr>
              <a:t> وجود </a:t>
            </a:r>
            <a:r>
              <a:rPr lang="fa-IR" b="1" dirty="0" smtClean="0">
                <a:solidFill>
                  <a:schemeClr val="accent5">
                    <a:lumMod val="50000"/>
                  </a:schemeClr>
                </a:solidFill>
                <a:cs typeface="B Titr" panose="00000700000000000000" pitchFamily="2" charset="-78"/>
              </a:rPr>
              <a:t>دارد:</a:t>
            </a:r>
          </a:p>
          <a:p>
            <a:pPr lvl="0" algn="r"/>
            <a:r>
              <a:rPr lang="fa-IR" b="1" dirty="0" err="1">
                <a:cs typeface="B Nazanin" panose="00000400000000000000" pitchFamily="2" charset="-78"/>
              </a:rPr>
              <a:t>بي</a:t>
            </a:r>
            <a:r>
              <a:rPr lang="fa-IR" b="1" dirty="0">
                <a:cs typeface="B Nazanin" panose="00000400000000000000" pitchFamily="2" charset="-78"/>
              </a:rPr>
              <a:t> </a:t>
            </a:r>
            <a:r>
              <a:rPr lang="fa-IR" b="1" dirty="0" err="1">
                <a:cs typeface="B Nazanin" panose="00000400000000000000" pitchFamily="2" charset="-78"/>
              </a:rPr>
              <a:t>رغبتي</a:t>
            </a:r>
            <a:r>
              <a:rPr lang="fa-IR" b="1" dirty="0">
                <a:cs typeface="B Nazanin" panose="00000400000000000000" pitchFamily="2" charset="-78"/>
              </a:rPr>
              <a:t> و نداشتن شوق </a:t>
            </a:r>
            <a:r>
              <a:rPr lang="fa-IR" b="1" dirty="0" err="1">
                <a:cs typeface="B Nazanin" panose="00000400000000000000" pitchFamily="2" charset="-78"/>
              </a:rPr>
              <a:t>براي</a:t>
            </a:r>
            <a:r>
              <a:rPr lang="fa-IR" b="1" dirty="0">
                <a:cs typeface="B Nazanin" panose="00000400000000000000" pitchFamily="2" charset="-78"/>
              </a:rPr>
              <a:t> انجام </a:t>
            </a:r>
            <a:r>
              <a:rPr lang="fa-IR" b="1" dirty="0" err="1">
                <a:cs typeface="B Nazanin" panose="00000400000000000000" pitchFamily="2" charset="-78"/>
              </a:rPr>
              <a:t>كارهاي</a:t>
            </a:r>
            <a:r>
              <a:rPr lang="fa-IR" b="1" dirty="0">
                <a:cs typeface="B Nazanin" panose="00000400000000000000" pitchFamily="2" charset="-78"/>
              </a:rPr>
              <a:t> روزانه</a:t>
            </a:r>
            <a:endParaRPr lang="en-US" b="1" dirty="0">
              <a:cs typeface="B Nazanin" panose="00000400000000000000" pitchFamily="2" charset="-78"/>
            </a:endParaRPr>
          </a:p>
          <a:p>
            <a:pPr lvl="0" algn="r"/>
            <a:r>
              <a:rPr lang="fa-IR" b="1" dirty="0">
                <a:cs typeface="B Nazanin" panose="00000400000000000000" pitchFamily="2" charset="-78"/>
              </a:rPr>
              <a:t>اختلال خواب شبانه و </a:t>
            </a:r>
            <a:r>
              <a:rPr lang="fa-IR" b="1" dirty="0" err="1">
                <a:cs typeface="B Nazanin" panose="00000400000000000000" pitchFamily="2" charset="-78"/>
              </a:rPr>
              <a:t>خوابيدن</a:t>
            </a:r>
            <a:r>
              <a:rPr lang="fa-IR" b="1" dirty="0">
                <a:cs typeface="B Nazanin" panose="00000400000000000000" pitchFamily="2" charset="-78"/>
              </a:rPr>
              <a:t> </a:t>
            </a:r>
            <a:r>
              <a:rPr lang="fa-IR" b="1" dirty="0" err="1">
                <a:cs typeface="B Nazanin" panose="00000400000000000000" pitchFamily="2" charset="-78"/>
              </a:rPr>
              <a:t>بيش</a:t>
            </a:r>
            <a:r>
              <a:rPr lang="fa-IR" b="1" dirty="0">
                <a:cs typeface="B Nazanin" panose="00000400000000000000" pitchFamily="2" charset="-78"/>
              </a:rPr>
              <a:t> از حد در روز</a:t>
            </a:r>
            <a:endParaRPr lang="en-US" b="1" dirty="0">
              <a:cs typeface="B Nazanin" panose="00000400000000000000" pitchFamily="2" charset="-78"/>
            </a:endParaRPr>
          </a:p>
          <a:p>
            <a:pPr lvl="0" algn="r"/>
            <a:r>
              <a:rPr lang="fa-IR" b="1" dirty="0">
                <a:cs typeface="B Nazanin" panose="00000400000000000000" pitchFamily="2" charset="-78"/>
              </a:rPr>
              <a:t>عدم </a:t>
            </a:r>
            <a:r>
              <a:rPr lang="fa-IR" b="1" dirty="0" err="1">
                <a:cs typeface="B Nazanin" panose="00000400000000000000" pitchFamily="2" charset="-78"/>
              </a:rPr>
              <a:t>تمايل</a:t>
            </a:r>
            <a:r>
              <a:rPr lang="fa-IR" b="1" dirty="0">
                <a:cs typeface="B Nazanin" panose="00000400000000000000" pitchFamily="2" charset="-78"/>
              </a:rPr>
              <a:t> به </a:t>
            </a:r>
            <a:r>
              <a:rPr lang="fa-IR" b="1" dirty="0" err="1">
                <a:cs typeface="B Nazanin" panose="00000400000000000000" pitchFamily="2" charset="-78"/>
              </a:rPr>
              <a:t>خودمراقبتي</a:t>
            </a:r>
            <a:r>
              <a:rPr lang="fa-IR" b="1" dirty="0">
                <a:cs typeface="B Nazanin" panose="00000400000000000000" pitchFamily="2" charset="-78"/>
              </a:rPr>
              <a:t> و عدم </a:t>
            </a:r>
            <a:r>
              <a:rPr lang="fa-IR" b="1" dirty="0" err="1">
                <a:cs typeface="B Nazanin" panose="00000400000000000000" pitchFamily="2" charset="-78"/>
              </a:rPr>
              <a:t>همكاري</a:t>
            </a:r>
            <a:r>
              <a:rPr lang="fa-IR" b="1" dirty="0">
                <a:cs typeface="B Nazanin" panose="00000400000000000000" pitchFamily="2" charset="-78"/>
              </a:rPr>
              <a:t> با </a:t>
            </a:r>
            <a:r>
              <a:rPr lang="fa-IR" b="1" dirty="0" err="1">
                <a:cs typeface="B Nazanin" panose="00000400000000000000" pitchFamily="2" charset="-78"/>
              </a:rPr>
              <a:t>تيم</a:t>
            </a:r>
            <a:r>
              <a:rPr lang="fa-IR" b="1" dirty="0">
                <a:cs typeface="B Nazanin" panose="00000400000000000000" pitchFamily="2" charset="-78"/>
              </a:rPr>
              <a:t> </a:t>
            </a:r>
            <a:r>
              <a:rPr lang="fa-IR" b="1" dirty="0" err="1">
                <a:cs typeface="B Nazanin" panose="00000400000000000000" pitchFamily="2" charset="-78"/>
              </a:rPr>
              <a:t>درماني</a:t>
            </a:r>
            <a:endParaRPr lang="en-US" b="1" dirty="0">
              <a:cs typeface="B Nazanin" panose="00000400000000000000" pitchFamily="2" charset="-78"/>
            </a:endParaRPr>
          </a:p>
          <a:p>
            <a:pPr lvl="0" algn="r"/>
            <a:r>
              <a:rPr lang="fa-IR" b="1" dirty="0">
                <a:cs typeface="B Nazanin" panose="00000400000000000000" pitchFamily="2" charset="-78"/>
              </a:rPr>
              <a:t>احساس </a:t>
            </a:r>
            <a:r>
              <a:rPr lang="fa-IR" b="1" dirty="0" err="1">
                <a:cs typeface="B Nazanin" panose="00000400000000000000" pitchFamily="2" charset="-78"/>
              </a:rPr>
              <a:t>شكست</a:t>
            </a:r>
            <a:r>
              <a:rPr lang="fa-IR" b="1" dirty="0">
                <a:cs typeface="B Nazanin" panose="00000400000000000000" pitchFamily="2" charset="-78"/>
              </a:rPr>
              <a:t> و </a:t>
            </a:r>
            <a:r>
              <a:rPr lang="fa-IR" b="1" dirty="0" err="1">
                <a:cs typeface="B Nazanin" panose="00000400000000000000" pitchFamily="2" charset="-78"/>
              </a:rPr>
              <a:t>ناتواني</a:t>
            </a:r>
            <a:r>
              <a:rPr lang="fa-IR" b="1" dirty="0">
                <a:cs typeface="B Nazanin" panose="00000400000000000000" pitchFamily="2" charset="-78"/>
              </a:rPr>
              <a:t> در برابر </a:t>
            </a:r>
            <a:r>
              <a:rPr lang="fa-IR" b="1" dirty="0" err="1">
                <a:cs typeface="B Nazanin" panose="00000400000000000000" pitchFamily="2" charset="-78"/>
              </a:rPr>
              <a:t>بيماري</a:t>
            </a:r>
            <a:r>
              <a:rPr lang="fa-IR" b="1" dirty="0">
                <a:cs typeface="B Nazanin" panose="00000400000000000000" pitchFamily="2" charset="-78"/>
              </a:rPr>
              <a:t> </a:t>
            </a:r>
            <a:r>
              <a:rPr lang="fa-IR" b="1" dirty="0" err="1">
                <a:cs typeface="B Nazanin" panose="00000400000000000000" pitchFamily="2" charset="-78"/>
              </a:rPr>
              <a:t>ديابت</a:t>
            </a:r>
            <a:endParaRPr lang="en-US" b="1" dirty="0">
              <a:cs typeface="B Nazanin" panose="00000400000000000000" pitchFamily="2" charset="-78"/>
            </a:endParaRPr>
          </a:p>
          <a:p>
            <a:pPr lvl="0" algn="r"/>
            <a:r>
              <a:rPr lang="fa-IR" b="1" dirty="0">
                <a:cs typeface="B Nazanin" panose="00000400000000000000" pitchFamily="2" charset="-78"/>
              </a:rPr>
              <a:t>پنهان نگه داشتن ابتلا به </a:t>
            </a:r>
            <a:r>
              <a:rPr lang="fa-IR" b="1" dirty="0" err="1">
                <a:cs typeface="B Nazanin" panose="00000400000000000000" pitchFamily="2" charset="-78"/>
              </a:rPr>
              <a:t>بيماري</a:t>
            </a:r>
            <a:r>
              <a:rPr lang="fa-IR" b="1" dirty="0">
                <a:cs typeface="B Nazanin" panose="00000400000000000000" pitchFamily="2" charset="-78"/>
              </a:rPr>
              <a:t> </a:t>
            </a:r>
            <a:r>
              <a:rPr lang="fa-IR" b="1" dirty="0" err="1">
                <a:cs typeface="B Nazanin" panose="00000400000000000000" pitchFamily="2" charset="-78"/>
              </a:rPr>
              <a:t>ديابت</a:t>
            </a:r>
            <a:r>
              <a:rPr lang="fa-IR" b="1" dirty="0">
                <a:cs typeface="B Nazanin" panose="00000400000000000000" pitchFamily="2" charset="-78"/>
              </a:rPr>
              <a:t> از خانواده و دوستان</a:t>
            </a:r>
            <a:endParaRPr lang="en-US" b="1" dirty="0">
              <a:cs typeface="B Nazanin" panose="00000400000000000000" pitchFamily="2" charset="-78"/>
            </a:endParaRPr>
          </a:p>
          <a:p>
            <a:pPr marL="109728" indent="0">
              <a:buNone/>
            </a:pPr>
            <a:endParaRPr lang="en-US" dirty="0"/>
          </a:p>
        </p:txBody>
      </p:sp>
    </p:spTree>
    <p:extLst>
      <p:ext uri="{BB962C8B-B14F-4D97-AF65-F5344CB8AC3E}">
        <p14:creationId xmlns:p14="http://schemas.microsoft.com/office/powerpoint/2010/main" val="18825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ormAutofit/>
          </a:bodyPr>
          <a:lstStyle/>
          <a:p>
            <a:pPr algn="ctr"/>
            <a:r>
              <a:rPr lang="fa-IR" sz="3600" dirty="0">
                <a:cs typeface="B Titr" panose="00000700000000000000" pitchFamily="2" charset="-78"/>
              </a:rPr>
              <a:t>مهارت حل </a:t>
            </a:r>
            <a:r>
              <a:rPr lang="fa-IR" sz="3600" dirty="0" err="1">
                <a:cs typeface="B Titr" panose="00000700000000000000" pitchFamily="2" charset="-78"/>
              </a:rPr>
              <a:t>مشكلات</a:t>
            </a:r>
            <a:r>
              <a:rPr lang="fa-IR" sz="3600" dirty="0">
                <a:cs typeface="B Titr" panose="00000700000000000000" pitchFamily="2" charset="-78"/>
              </a:rPr>
              <a:t> و </a:t>
            </a:r>
            <a:r>
              <a:rPr lang="fa-IR" sz="3600" dirty="0" err="1">
                <a:cs typeface="B Titr" panose="00000700000000000000" pitchFamily="2" charset="-78"/>
              </a:rPr>
              <a:t>مديريت</a:t>
            </a:r>
            <a:r>
              <a:rPr lang="fa-IR" sz="3600" dirty="0">
                <a:cs typeface="B Titr" panose="00000700000000000000" pitchFamily="2" charset="-78"/>
              </a:rPr>
              <a:t> </a:t>
            </a:r>
            <a:r>
              <a:rPr lang="fa-IR" sz="3600" dirty="0" smtClean="0">
                <a:cs typeface="B Titr" panose="00000700000000000000" pitchFamily="2" charset="-78"/>
              </a:rPr>
              <a:t>استرس ...</a:t>
            </a:r>
            <a:endParaRPr lang="en-US" sz="3600" dirty="0">
              <a:cs typeface="B Titr" panose="00000700000000000000" pitchFamily="2" charset="-78"/>
            </a:endParaRPr>
          </a:p>
        </p:txBody>
      </p:sp>
      <p:sp>
        <p:nvSpPr>
          <p:cNvPr id="3" name="Content Placeholder 2"/>
          <p:cNvSpPr>
            <a:spLocks noGrp="1"/>
          </p:cNvSpPr>
          <p:nvPr>
            <p:ph idx="1"/>
          </p:nvPr>
        </p:nvSpPr>
        <p:spPr>
          <a:xfrm>
            <a:off x="457200" y="2852936"/>
            <a:ext cx="8229600" cy="2916242"/>
          </a:xfrm>
        </p:spPr>
        <p:txBody>
          <a:bodyPr>
            <a:normAutofit/>
          </a:bodyPr>
          <a:lstStyle/>
          <a:p>
            <a:pPr algn="justLow"/>
            <a:r>
              <a:rPr lang="fa-IR" sz="3200" b="1" dirty="0" err="1">
                <a:cs typeface="B Nazanin" panose="00000400000000000000" pitchFamily="2" charset="-78"/>
              </a:rPr>
              <a:t>بايد</a:t>
            </a:r>
            <a:r>
              <a:rPr lang="fa-IR" sz="3200" b="1" dirty="0">
                <a:cs typeface="B Nazanin" panose="00000400000000000000" pitchFamily="2" charset="-78"/>
              </a:rPr>
              <a:t> قدرت </a:t>
            </a:r>
            <a:r>
              <a:rPr lang="fa-IR" sz="3200" b="1" dirty="0">
                <a:solidFill>
                  <a:schemeClr val="accent5">
                    <a:lumMod val="50000"/>
                  </a:schemeClr>
                </a:solidFill>
                <a:cs typeface="B Titr" panose="00000700000000000000" pitchFamily="2" charset="-78"/>
              </a:rPr>
              <a:t>" مثبت </a:t>
            </a:r>
            <a:r>
              <a:rPr lang="fa-IR" sz="3200" b="1" dirty="0" err="1">
                <a:solidFill>
                  <a:schemeClr val="accent5">
                    <a:lumMod val="50000"/>
                  </a:schemeClr>
                </a:solidFill>
                <a:cs typeface="B Titr" panose="00000700000000000000" pitchFamily="2" charset="-78"/>
              </a:rPr>
              <a:t>انديشي</a:t>
            </a:r>
            <a:r>
              <a:rPr lang="fa-IR" sz="3200" b="1" dirty="0">
                <a:solidFill>
                  <a:schemeClr val="accent5">
                    <a:lumMod val="50000"/>
                  </a:schemeClr>
                </a:solidFill>
                <a:cs typeface="B Titr" panose="00000700000000000000" pitchFamily="2" charset="-78"/>
              </a:rPr>
              <a:t>" </a:t>
            </a:r>
            <a:r>
              <a:rPr lang="fa-IR" sz="3200" b="1" dirty="0">
                <a:cs typeface="B Nazanin" panose="00000400000000000000" pitchFamily="2" charset="-78"/>
              </a:rPr>
              <a:t>را به </a:t>
            </a:r>
            <a:r>
              <a:rPr lang="fa-IR" sz="3200" b="1" dirty="0" err="1">
                <a:cs typeface="B Nazanin" panose="00000400000000000000" pitchFamily="2" charset="-78"/>
              </a:rPr>
              <a:t>بيمار</a:t>
            </a:r>
            <a:r>
              <a:rPr lang="fa-IR" sz="3200" b="1" dirty="0">
                <a:cs typeface="B Nazanin" panose="00000400000000000000" pitchFamily="2" charset="-78"/>
              </a:rPr>
              <a:t> القا نمود و هر </a:t>
            </a:r>
            <a:r>
              <a:rPr lang="fa-IR" sz="3200" b="1" dirty="0" err="1">
                <a:cs typeface="B Nazanin" panose="00000400000000000000" pitchFamily="2" charset="-78"/>
              </a:rPr>
              <a:t>پيشرفتي</a:t>
            </a:r>
            <a:r>
              <a:rPr lang="fa-IR" sz="3200" b="1" dirty="0">
                <a:cs typeface="B Nazanin" panose="00000400000000000000" pitchFamily="2" charset="-78"/>
              </a:rPr>
              <a:t>، </a:t>
            </a:r>
            <a:r>
              <a:rPr lang="fa-IR" sz="3200" b="1" dirty="0" err="1">
                <a:cs typeface="B Nazanin" panose="00000400000000000000" pitchFamily="2" charset="-78"/>
              </a:rPr>
              <a:t>حتي</a:t>
            </a:r>
            <a:r>
              <a:rPr lang="fa-IR" sz="3200" b="1" dirty="0">
                <a:cs typeface="B Nazanin" panose="00000400000000000000" pitchFamily="2" charset="-78"/>
              </a:rPr>
              <a:t> </a:t>
            </a:r>
            <a:r>
              <a:rPr lang="fa-IR" sz="3200" b="1" dirty="0" err="1">
                <a:cs typeface="B Nazanin" panose="00000400000000000000" pitchFamily="2" charset="-78"/>
              </a:rPr>
              <a:t>بسيار</a:t>
            </a:r>
            <a:r>
              <a:rPr lang="fa-IR" sz="3200" b="1" dirty="0">
                <a:cs typeface="B Nazanin" panose="00000400000000000000" pitchFamily="2" charset="-78"/>
              </a:rPr>
              <a:t> </a:t>
            </a:r>
            <a:r>
              <a:rPr lang="fa-IR" sz="3200" b="1" dirty="0" err="1">
                <a:cs typeface="B Nazanin" panose="00000400000000000000" pitchFamily="2" charset="-78"/>
              </a:rPr>
              <a:t>كوچك</a:t>
            </a:r>
            <a:r>
              <a:rPr lang="fa-IR" sz="3200" b="1" dirty="0">
                <a:cs typeface="B Nazanin" panose="00000400000000000000" pitchFamily="2" charset="-78"/>
              </a:rPr>
              <a:t>، را به </a:t>
            </a:r>
            <a:r>
              <a:rPr lang="fa-IR" sz="3200" b="1" dirty="0" err="1">
                <a:cs typeface="B Nazanin" panose="00000400000000000000" pitchFamily="2" charset="-78"/>
              </a:rPr>
              <a:t>بيمار</a:t>
            </a:r>
            <a:r>
              <a:rPr lang="fa-IR" sz="3200" b="1" dirty="0">
                <a:cs typeface="B Nazanin" panose="00000400000000000000" pitchFamily="2" charset="-78"/>
              </a:rPr>
              <a:t> خاطر نشان </a:t>
            </a:r>
            <a:r>
              <a:rPr lang="fa-IR" sz="3200" b="1" dirty="0" err="1">
                <a:cs typeface="B Nazanin" panose="00000400000000000000" pitchFamily="2" charset="-78"/>
              </a:rPr>
              <a:t>كرد</a:t>
            </a:r>
            <a:r>
              <a:rPr lang="fa-IR" sz="3200" b="1" dirty="0">
                <a:cs typeface="B Nazanin" panose="00000400000000000000" pitchFamily="2" charset="-78"/>
              </a:rPr>
              <a:t> تا </a:t>
            </a:r>
            <a:r>
              <a:rPr lang="fa-IR" sz="3200" b="1" dirty="0" err="1">
                <a:cs typeface="B Nazanin" panose="00000400000000000000" pitchFamily="2" charset="-78"/>
              </a:rPr>
              <a:t>انگيزه</a:t>
            </a:r>
            <a:r>
              <a:rPr lang="fa-IR" sz="3200" b="1" dirty="0">
                <a:cs typeface="B Nazanin" panose="00000400000000000000" pitchFamily="2" charset="-78"/>
              </a:rPr>
              <a:t> </a:t>
            </a:r>
            <a:r>
              <a:rPr lang="fa-IR" sz="3200" b="1" dirty="0" err="1">
                <a:cs typeface="B Nazanin" panose="00000400000000000000" pitchFamily="2" charset="-78"/>
              </a:rPr>
              <a:t>خودمراقبتي</a:t>
            </a:r>
            <a:r>
              <a:rPr lang="fa-IR" sz="3200" b="1" dirty="0">
                <a:cs typeface="B Nazanin" panose="00000400000000000000" pitchFamily="2" charset="-78"/>
              </a:rPr>
              <a:t> در </a:t>
            </a:r>
            <a:r>
              <a:rPr lang="fa-IR" sz="3200" b="1" dirty="0" err="1">
                <a:cs typeface="B Nazanin" panose="00000400000000000000" pitchFamily="2" charset="-78"/>
              </a:rPr>
              <a:t>وي</a:t>
            </a:r>
            <a:r>
              <a:rPr lang="fa-IR" sz="3200" b="1" dirty="0">
                <a:cs typeface="B Nazanin" panose="00000400000000000000" pitchFamily="2" charset="-78"/>
              </a:rPr>
              <a:t> </a:t>
            </a:r>
            <a:r>
              <a:rPr lang="fa-IR" sz="3200" b="1" dirty="0" err="1">
                <a:cs typeface="B Nazanin" panose="00000400000000000000" pitchFamily="2" charset="-78"/>
              </a:rPr>
              <a:t>تقويت</a:t>
            </a:r>
            <a:r>
              <a:rPr lang="fa-IR" sz="3200" b="1" dirty="0">
                <a:cs typeface="B Nazanin" panose="00000400000000000000" pitchFamily="2" charset="-78"/>
              </a:rPr>
              <a:t> شود.</a:t>
            </a:r>
            <a:endParaRPr lang="en-US" sz="3200" b="1" dirty="0">
              <a:cs typeface="B Nazanin" panose="00000400000000000000" pitchFamily="2" charset="-78"/>
            </a:endParaRPr>
          </a:p>
        </p:txBody>
      </p:sp>
    </p:spTree>
    <p:extLst>
      <p:ext uri="{BB962C8B-B14F-4D97-AF65-F5344CB8AC3E}">
        <p14:creationId xmlns:p14="http://schemas.microsoft.com/office/powerpoint/2010/main" val="319996080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827584" y="692696"/>
            <a:ext cx="70564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lnSpc>
                <a:spcPct val="200000"/>
              </a:lnSpc>
            </a:pPr>
            <a:r>
              <a:rPr lang="fa-IR" b="1" dirty="0">
                <a:solidFill>
                  <a:srgbClr val="FF0000"/>
                </a:solidFill>
                <a:cs typeface="B Nazanin" pitchFamily="2" charset="-78"/>
              </a:rPr>
              <a:t>دیابت نوع </a:t>
            </a:r>
            <a:r>
              <a:rPr lang="en-US" b="1" dirty="0" smtClean="0">
                <a:solidFill>
                  <a:srgbClr val="FF0000"/>
                </a:solidFill>
                <a:cs typeface="B Nazanin" pitchFamily="2" charset="-78"/>
              </a:rPr>
              <a:t>2</a:t>
            </a:r>
            <a:r>
              <a:rPr lang="fa-IR" dirty="0" smtClean="0">
                <a:cs typeface="B Nazanin" pitchFamily="2" charset="-78"/>
              </a:rPr>
              <a:t>:</a:t>
            </a:r>
            <a:endParaRPr lang="en-US" dirty="0" smtClean="0">
              <a:cs typeface="B Nazanin" pitchFamily="2" charset="-78"/>
            </a:endParaRPr>
          </a:p>
          <a:p>
            <a:pPr algn="r" rtl="1">
              <a:lnSpc>
                <a:spcPct val="200000"/>
              </a:lnSpc>
            </a:pPr>
            <a:r>
              <a:rPr lang="fa-IR" dirty="0" smtClean="0">
                <a:cs typeface="B Nazanin" pitchFamily="2" charset="-78"/>
              </a:rPr>
              <a:t>دراين </a:t>
            </a:r>
            <a:r>
              <a:rPr lang="fa-IR" dirty="0">
                <a:cs typeface="B Nazanin" pitchFamily="2" charset="-78"/>
              </a:rPr>
              <a:t>نوع بيماري، بدن به مقداركم انسولين توليد مي‌‌‌كند ويا بدن نمي‌تواند به طور كامل از انسولين توليد شده استفاده كند (مقاومت به انسولين). دراغلب اين بيماران نياز به مصرف قرص‌هاي پايين آورنده‌ي قندخون و در تعدادي از آن‌ها نيز نياز به مصرف انسولين وجود دارد.</a:t>
            </a:r>
          </a:p>
          <a:p>
            <a:pPr algn="r" rtl="1">
              <a:lnSpc>
                <a:spcPct val="200000"/>
              </a:lnSpc>
            </a:pPr>
            <a:r>
              <a:rPr lang="fa-IR" dirty="0" smtClean="0">
                <a:cs typeface="B Nazanin" pitchFamily="2" charset="-78"/>
              </a:rPr>
              <a:t>در </a:t>
            </a:r>
            <a:r>
              <a:rPr lang="fa-IR" dirty="0">
                <a:cs typeface="B Nazanin" pitchFamily="2" charset="-78"/>
              </a:rPr>
              <a:t>گذشته به دیابت نوع </a:t>
            </a:r>
            <a:r>
              <a:rPr lang="en-US" dirty="0" smtClean="0">
                <a:cs typeface="B Nazanin" pitchFamily="2" charset="-78"/>
              </a:rPr>
              <a:t>2</a:t>
            </a:r>
            <a:r>
              <a:rPr lang="fa-IR" dirty="0" smtClean="0">
                <a:cs typeface="B Nazanin" pitchFamily="2" charset="-78"/>
              </a:rPr>
              <a:t> </a:t>
            </a:r>
            <a:r>
              <a:rPr lang="fa-IR" dirty="0">
                <a:cs typeface="B Nazanin" pitchFamily="2" charset="-78"/>
              </a:rPr>
              <a:t>”دیابت غیروابسته به انسولین“می گفتند و در افراد میانسال به</a:t>
            </a:r>
            <a:r>
              <a:rPr lang="en-US" dirty="0">
                <a:cs typeface="B Nazanin" pitchFamily="2" charset="-78"/>
              </a:rPr>
              <a:t> </a:t>
            </a:r>
            <a:r>
              <a:rPr lang="fa-IR" dirty="0">
                <a:cs typeface="B Nazanin" pitchFamily="2" charset="-78"/>
              </a:rPr>
              <a:t>بالا، به خصوص افراد دارای اضافه وزن، شایع است. با توجه به پدیدة رو به افزایش چاقی وکم تحرکی در افراد جوان، افراد دیابتی</a:t>
            </a:r>
            <a:r>
              <a:rPr lang="en-US" dirty="0">
                <a:cs typeface="B Nazanin" pitchFamily="2" charset="-78"/>
              </a:rPr>
              <a:t> </a:t>
            </a:r>
            <a:r>
              <a:rPr lang="fa-IR" dirty="0">
                <a:cs typeface="B Nazanin" pitchFamily="2" charset="-78"/>
              </a:rPr>
              <a:t>نوع </a:t>
            </a:r>
            <a:r>
              <a:rPr lang="en-US" dirty="0">
                <a:cs typeface="B Nazanin" pitchFamily="2" charset="-78"/>
              </a:rPr>
              <a:t>2</a:t>
            </a:r>
            <a:r>
              <a:rPr lang="fa-IR" dirty="0">
                <a:cs typeface="B Nazanin" pitchFamily="2" charset="-78"/>
              </a:rPr>
              <a:t>، همیشه به انسولین نیاز ندارند و غالبا میتوانند دیابت خودرا با تغذیة صحیح و کاهش وزن و فعالیت بدنی کنترل نمایند. ديابت نوع 2 تقريبا 90تا95%درصدکل دیابتیها را در بر میگیرد. </a:t>
            </a:r>
            <a:endParaRPr lang="en-US" dirty="0">
              <a:cs typeface="B Nazanin" pitchFamily="2" charset="-78"/>
            </a:endParaRPr>
          </a:p>
        </p:txBody>
      </p:sp>
    </p:spTree>
    <p:extLst>
      <p:ext uri="{BB962C8B-B14F-4D97-AF65-F5344CB8AC3E}">
        <p14:creationId xmlns:p14="http://schemas.microsoft.com/office/powerpoint/2010/main" val="3896908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72816"/>
          </a:xfrm>
        </p:spPr>
        <p:txBody>
          <a:bodyPr>
            <a:normAutofit/>
          </a:bodyPr>
          <a:lstStyle/>
          <a:p>
            <a:pPr algn="ctr"/>
            <a:r>
              <a:rPr lang="fa-IR" sz="4000" dirty="0" smtClean="0">
                <a:cs typeface="B Titr" pitchFamily="2" charset="-78"/>
              </a:rPr>
              <a:t>برنامه کشوری پیشگیری و کنترل بیماری دیابت</a:t>
            </a:r>
            <a:endParaRPr lang="fa-IR" sz="4000" dirty="0">
              <a:cs typeface="B Titr" pitchFamily="2" charset="-78"/>
            </a:endParaRPr>
          </a:p>
        </p:txBody>
      </p:sp>
      <p:sp>
        <p:nvSpPr>
          <p:cNvPr id="3" name="Subtitle 2"/>
          <p:cNvSpPr>
            <a:spLocks noGrp="1"/>
          </p:cNvSpPr>
          <p:nvPr>
            <p:ph type="subTitle" idx="1"/>
          </p:nvPr>
        </p:nvSpPr>
        <p:spPr>
          <a:xfrm>
            <a:off x="467544" y="4293096"/>
            <a:ext cx="8280920" cy="1968624"/>
          </a:xfrm>
        </p:spPr>
        <p:txBody>
          <a:bodyPr/>
          <a:lstStyle/>
          <a:p>
            <a:pPr algn="r"/>
            <a:endParaRPr lang="fa-IR" dirty="0">
              <a:cs typeface="B Titr" pitchFamily="2" charset="-78"/>
            </a:endParaRPr>
          </a:p>
          <a:p>
            <a:pPr algn="r">
              <a:buFont typeface="Wingdings" pitchFamily="2" charset="2"/>
              <a:buChar char="v"/>
            </a:pPr>
            <a:endParaRPr lang="fa-IR" dirty="0"/>
          </a:p>
        </p:txBody>
      </p:sp>
      <p:sp>
        <p:nvSpPr>
          <p:cNvPr id="4" name="TextBox 3"/>
          <p:cNvSpPr txBox="1"/>
          <p:nvPr/>
        </p:nvSpPr>
        <p:spPr>
          <a:xfrm>
            <a:off x="312172" y="2060848"/>
            <a:ext cx="8436292" cy="584775"/>
          </a:xfrm>
          <a:prstGeom prst="rect">
            <a:avLst/>
          </a:prstGeom>
          <a:noFill/>
        </p:spPr>
        <p:txBody>
          <a:bodyPr wrap="square" rtlCol="0">
            <a:spAutoFit/>
          </a:bodyPr>
          <a:lstStyle/>
          <a:p>
            <a:pPr algn="ctr"/>
            <a:r>
              <a:rPr lang="fa-IR" sz="3200" b="1" dirty="0" smtClean="0">
                <a:solidFill>
                  <a:srgbClr val="FFFF00"/>
                </a:solidFill>
                <a:cs typeface="B Titr" panose="00000700000000000000" pitchFamily="2" charset="-78"/>
              </a:rPr>
              <a:t>دستورالعمل ویژه کارشناس مراقب سلامت</a:t>
            </a:r>
            <a:endParaRPr lang="en-US" sz="3200" b="1" dirty="0">
              <a:solidFill>
                <a:srgbClr val="FFFF00"/>
              </a:solidFill>
              <a:cs typeface="B Titr" panose="00000700000000000000" pitchFamily="2" charset="-78"/>
            </a:endParaRPr>
          </a:p>
        </p:txBody>
      </p:sp>
    </p:spTree>
    <p:extLst>
      <p:ext uri="{BB962C8B-B14F-4D97-AF65-F5344CB8AC3E}">
        <p14:creationId xmlns:p14="http://schemas.microsoft.com/office/powerpoint/2010/main" val="1556143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normAutofit/>
          </a:bodyPr>
          <a:lstStyle/>
          <a:p>
            <a:pPr algn="r"/>
            <a:r>
              <a:rPr lang="fa-IR" sz="3600" dirty="0" smtClean="0">
                <a:cs typeface="B Titr" panose="00000700000000000000" pitchFamily="2" charset="-78"/>
              </a:rPr>
              <a:t>وظایف کارشناس مراقب سلامت</a:t>
            </a:r>
            <a:endParaRPr lang="en-US" sz="3600" dirty="0">
              <a:cs typeface="B Titr" panose="00000700000000000000" pitchFamily="2" charset="-78"/>
            </a:endParaRPr>
          </a:p>
        </p:txBody>
      </p:sp>
      <p:sp>
        <p:nvSpPr>
          <p:cNvPr id="3" name="Content Placeholder 2"/>
          <p:cNvSpPr>
            <a:spLocks noGrp="1"/>
          </p:cNvSpPr>
          <p:nvPr>
            <p:ph idx="1"/>
          </p:nvPr>
        </p:nvSpPr>
        <p:spPr>
          <a:xfrm>
            <a:off x="457200" y="1844824"/>
            <a:ext cx="8291264" cy="4729712"/>
          </a:xfrm>
        </p:spPr>
        <p:txBody>
          <a:bodyPr>
            <a:normAutofit/>
          </a:bodyPr>
          <a:lstStyle/>
          <a:p>
            <a:r>
              <a:rPr lang="fa-IR" b="1" dirty="0" err="1" smtClean="0">
                <a:cs typeface="B Nazanin" panose="00000400000000000000" pitchFamily="2" charset="-78"/>
              </a:rPr>
              <a:t>همكاري</a:t>
            </a:r>
            <a:r>
              <a:rPr lang="fa-IR" b="1" dirty="0" smtClean="0">
                <a:cs typeface="B Nazanin" panose="00000400000000000000" pitchFamily="2" charset="-78"/>
              </a:rPr>
              <a:t> </a:t>
            </a:r>
            <a:r>
              <a:rPr lang="fa-IR" b="1" dirty="0">
                <a:cs typeface="B Nazanin" panose="00000400000000000000" pitchFamily="2" charset="-78"/>
              </a:rPr>
              <a:t>در اطلاع </a:t>
            </a:r>
            <a:r>
              <a:rPr lang="fa-IR" b="1" dirty="0" err="1">
                <a:cs typeface="B Nazanin" panose="00000400000000000000" pitchFamily="2" charset="-78"/>
              </a:rPr>
              <a:t>رساني</a:t>
            </a:r>
            <a:r>
              <a:rPr lang="fa-IR" b="1" dirty="0">
                <a:cs typeface="B Nazanin" panose="00000400000000000000" pitchFamily="2" charset="-78"/>
              </a:rPr>
              <a:t> </a:t>
            </a:r>
            <a:r>
              <a:rPr lang="fa-IR" b="1" dirty="0" err="1">
                <a:cs typeface="B Nazanin" panose="00000400000000000000" pitchFamily="2" charset="-78"/>
              </a:rPr>
              <a:t>همگاني</a:t>
            </a:r>
            <a:endParaRPr lang="fa-IR" b="1" dirty="0">
              <a:cs typeface="B Nazanin" panose="00000400000000000000" pitchFamily="2" charset="-78"/>
            </a:endParaRPr>
          </a:p>
          <a:p>
            <a:r>
              <a:rPr lang="fa-IR" b="1" dirty="0" err="1" smtClean="0">
                <a:cs typeface="B Nazanin" panose="00000400000000000000" pitchFamily="2" charset="-78"/>
              </a:rPr>
              <a:t>شناسايي</a:t>
            </a:r>
            <a:r>
              <a:rPr lang="fa-IR" b="1" dirty="0" smtClean="0">
                <a:cs typeface="B Nazanin" panose="00000400000000000000" pitchFamily="2" charset="-78"/>
              </a:rPr>
              <a:t> </a:t>
            </a:r>
            <a:r>
              <a:rPr lang="fa-IR" b="1" dirty="0" err="1">
                <a:cs typeface="B Nazanin" panose="00000400000000000000" pitchFamily="2" charset="-78"/>
              </a:rPr>
              <a:t>مراجعين</a:t>
            </a:r>
            <a:r>
              <a:rPr lang="fa-IR" b="1" dirty="0">
                <a:cs typeface="B Nazanin" panose="00000400000000000000" pitchFamily="2" charset="-78"/>
              </a:rPr>
              <a:t> با سن 30 سال و </a:t>
            </a:r>
            <a:r>
              <a:rPr lang="fa-IR" b="1" dirty="0" err="1">
                <a:cs typeface="B Nazanin" panose="00000400000000000000" pitchFamily="2" charset="-78"/>
              </a:rPr>
              <a:t>بيش</a:t>
            </a:r>
            <a:r>
              <a:rPr lang="fa-IR" b="1" dirty="0">
                <a:cs typeface="B Nazanin" panose="00000400000000000000" pitchFamily="2" charset="-78"/>
              </a:rPr>
              <a:t> تر </a:t>
            </a:r>
            <a:r>
              <a:rPr lang="fa-IR" b="1" dirty="0" err="1">
                <a:cs typeface="B Nazanin" panose="00000400000000000000" pitchFamily="2" charset="-78"/>
              </a:rPr>
              <a:t>داراي</a:t>
            </a:r>
            <a:r>
              <a:rPr lang="fa-IR" b="1" dirty="0">
                <a:cs typeface="B Nazanin" panose="00000400000000000000" pitchFamily="2" charset="-78"/>
              </a:rPr>
              <a:t> حداقل </a:t>
            </a:r>
            <a:r>
              <a:rPr lang="fa-IR" b="1" dirty="0" err="1">
                <a:cs typeface="B Nazanin" panose="00000400000000000000" pitchFamily="2" charset="-78"/>
              </a:rPr>
              <a:t>يك</a:t>
            </a:r>
            <a:r>
              <a:rPr lang="fa-IR" b="1" dirty="0">
                <a:cs typeface="B Nazanin" panose="00000400000000000000" pitchFamily="2" charset="-78"/>
              </a:rPr>
              <a:t> عامل خطر بر اساس دستورالعمل </a:t>
            </a:r>
            <a:r>
              <a:rPr lang="fa-IR" b="1" dirty="0" err="1">
                <a:cs typeface="B Nazanin" panose="00000400000000000000" pitchFamily="2" charset="-78"/>
              </a:rPr>
              <a:t>كشوري</a:t>
            </a:r>
            <a:r>
              <a:rPr lang="fa-IR" b="1" dirty="0">
                <a:cs typeface="B Nazanin" panose="00000400000000000000" pitchFamily="2" charset="-78"/>
              </a:rPr>
              <a:t> </a:t>
            </a:r>
            <a:r>
              <a:rPr lang="fa-IR" b="1" dirty="0" smtClean="0">
                <a:cs typeface="B Nazanin" panose="00000400000000000000" pitchFamily="2" charset="-78"/>
              </a:rPr>
              <a:t>برنامه</a:t>
            </a:r>
          </a:p>
          <a:p>
            <a:r>
              <a:rPr lang="fa-IR" b="1" dirty="0" err="1" smtClean="0">
                <a:cs typeface="B Nazanin" panose="00000400000000000000" pitchFamily="2" charset="-78"/>
              </a:rPr>
              <a:t>غربالگري</a:t>
            </a:r>
            <a:r>
              <a:rPr lang="fa-IR" b="1" dirty="0" smtClean="0">
                <a:cs typeface="B Nazanin" panose="00000400000000000000" pitchFamily="2" charset="-78"/>
              </a:rPr>
              <a:t> </a:t>
            </a:r>
            <a:r>
              <a:rPr lang="fa-IR" b="1" dirty="0">
                <a:cs typeface="B Nazanin" panose="00000400000000000000" pitchFamily="2" charset="-78"/>
              </a:rPr>
              <a:t>زنان باردار بر اساس دستورالعمل </a:t>
            </a:r>
            <a:r>
              <a:rPr lang="fa-IR" b="1" dirty="0" err="1">
                <a:cs typeface="B Nazanin" panose="00000400000000000000" pitchFamily="2" charset="-78"/>
              </a:rPr>
              <a:t>كشوري</a:t>
            </a:r>
            <a:r>
              <a:rPr lang="fa-IR" b="1" dirty="0">
                <a:cs typeface="B Nazanin" panose="00000400000000000000" pitchFamily="2" charset="-78"/>
              </a:rPr>
              <a:t> برنامه</a:t>
            </a:r>
          </a:p>
          <a:p>
            <a:r>
              <a:rPr lang="fa-IR" b="1" dirty="0" err="1" smtClean="0">
                <a:cs typeface="B Nazanin" panose="00000400000000000000" pitchFamily="2" charset="-78"/>
              </a:rPr>
              <a:t>شناسايي</a:t>
            </a:r>
            <a:r>
              <a:rPr lang="fa-IR" b="1" dirty="0" smtClean="0">
                <a:cs typeface="B Nazanin" panose="00000400000000000000" pitchFamily="2" charset="-78"/>
              </a:rPr>
              <a:t>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a:t>
            </a:r>
            <a:r>
              <a:rPr lang="fa-IR" b="1" dirty="0" err="1" smtClean="0">
                <a:cs typeface="B Nazanin" panose="00000400000000000000" pitchFamily="2" charset="-78"/>
              </a:rPr>
              <a:t>قديمي</a:t>
            </a:r>
            <a:endParaRPr lang="fa-IR" b="1" dirty="0">
              <a:cs typeface="B Nazanin" panose="00000400000000000000" pitchFamily="2" charset="-78"/>
            </a:endParaRPr>
          </a:p>
          <a:p>
            <a:r>
              <a:rPr lang="fa-IR" b="1" dirty="0" smtClean="0">
                <a:cs typeface="B Nazanin" panose="00000400000000000000" pitchFamily="2" charset="-78"/>
              </a:rPr>
              <a:t>ارجاع </a:t>
            </a:r>
            <a:r>
              <a:rPr lang="fa-IR" b="1" dirty="0">
                <a:cs typeface="B Nazanin" panose="00000400000000000000" pitchFamily="2" charset="-78"/>
              </a:rPr>
              <a:t>افراد در معرض خطر به </a:t>
            </a:r>
            <a:r>
              <a:rPr lang="fa-IR" b="1" dirty="0" err="1">
                <a:cs typeface="B Nazanin" panose="00000400000000000000" pitchFamily="2" charset="-78"/>
              </a:rPr>
              <a:t>پزشك</a:t>
            </a:r>
            <a:r>
              <a:rPr lang="fa-IR" b="1" dirty="0">
                <a:cs typeface="B Nazanin" panose="00000400000000000000" pitchFamily="2" charset="-78"/>
              </a:rPr>
              <a:t> به منظور </a:t>
            </a:r>
            <a:r>
              <a:rPr lang="fa-IR" b="1" dirty="0" err="1">
                <a:cs typeface="B Nazanin" panose="00000400000000000000" pitchFamily="2" charset="-78"/>
              </a:rPr>
              <a:t>تشخيص</a:t>
            </a:r>
            <a:r>
              <a:rPr lang="fa-IR" b="1" dirty="0">
                <a:cs typeface="B Nazanin" panose="00000400000000000000" pitchFamily="2" charset="-78"/>
              </a:rPr>
              <a:t> </a:t>
            </a:r>
            <a:r>
              <a:rPr lang="fa-IR" b="1" dirty="0" err="1" smtClean="0">
                <a:cs typeface="B Nazanin" panose="00000400000000000000" pitchFamily="2" charset="-78"/>
              </a:rPr>
              <a:t>بيماری</a:t>
            </a:r>
            <a:endParaRPr lang="fa-IR" b="1" dirty="0" smtClean="0">
              <a:cs typeface="B Nazanin" panose="00000400000000000000" pitchFamily="2" charset="-78"/>
            </a:endParaRPr>
          </a:p>
          <a:p>
            <a:r>
              <a:rPr lang="fa-IR" b="1" dirty="0" err="1" smtClean="0">
                <a:cs typeface="B Nazanin" panose="00000400000000000000" pitchFamily="2" charset="-78"/>
              </a:rPr>
              <a:t>پيگيري</a:t>
            </a:r>
            <a:r>
              <a:rPr lang="fa-IR" b="1" dirty="0" smtClean="0">
                <a:cs typeface="B Nazanin" panose="00000400000000000000" pitchFamily="2" charset="-78"/>
              </a:rPr>
              <a:t> </a:t>
            </a:r>
            <a:r>
              <a:rPr lang="fa-IR" b="1" dirty="0">
                <a:cs typeface="B Nazanin" panose="00000400000000000000" pitchFamily="2" charset="-78"/>
              </a:rPr>
              <a:t>و مراقبت زنان باردار </a:t>
            </a:r>
            <a:r>
              <a:rPr lang="fa-IR" b="1" dirty="0" err="1" smtClean="0">
                <a:cs typeface="B Nazanin" panose="00000400000000000000" pitchFamily="2" charset="-78"/>
              </a:rPr>
              <a:t>ديابتي</a:t>
            </a:r>
            <a:endParaRPr lang="fa-IR" b="1" dirty="0" smtClean="0">
              <a:cs typeface="B Nazanin" panose="00000400000000000000" pitchFamily="2" charset="-78"/>
            </a:endParaRPr>
          </a:p>
          <a:p>
            <a:r>
              <a:rPr lang="fa-IR" b="1" dirty="0" err="1">
                <a:cs typeface="B Nazanin" panose="00000400000000000000" pitchFamily="2" charset="-78"/>
              </a:rPr>
              <a:t>پيگيري</a:t>
            </a:r>
            <a:r>
              <a:rPr lang="fa-IR" b="1" dirty="0">
                <a:cs typeface="B Nazanin" panose="00000400000000000000" pitchFamily="2" charset="-78"/>
              </a:rPr>
              <a:t> و مراقبت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و افراد پره </a:t>
            </a:r>
            <a:r>
              <a:rPr lang="fa-IR" b="1" dirty="0" err="1">
                <a:cs typeface="B Nazanin" panose="00000400000000000000" pitchFamily="2" charset="-78"/>
              </a:rPr>
              <a:t>ديابتي</a:t>
            </a:r>
            <a:endParaRPr lang="fa-IR" b="1" dirty="0">
              <a:cs typeface="B Nazanin" panose="00000400000000000000" pitchFamily="2" charset="-78"/>
            </a:endParaRPr>
          </a:p>
          <a:p>
            <a:endParaRPr lang="fa-IR" b="1" dirty="0">
              <a:cs typeface="B Nazanin" panose="00000400000000000000" pitchFamily="2" charset="-78"/>
            </a:endParaRPr>
          </a:p>
        </p:txBody>
      </p:sp>
    </p:spTree>
    <p:extLst>
      <p:ext uri="{BB962C8B-B14F-4D97-AF65-F5344CB8AC3E}">
        <p14:creationId xmlns:p14="http://schemas.microsoft.com/office/powerpoint/2010/main" val="35148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4096"/>
          </a:xfrm>
        </p:spPr>
        <p:txBody>
          <a:bodyPr>
            <a:normAutofit/>
          </a:bodyPr>
          <a:lstStyle/>
          <a:p>
            <a:pPr algn="r"/>
            <a:r>
              <a:rPr lang="fa-IR" sz="3600" dirty="0">
                <a:cs typeface="B Titr" panose="00000700000000000000" pitchFamily="2" charset="-78"/>
              </a:rPr>
              <a:t>وظایف کارشناس مراقب </a:t>
            </a:r>
            <a:r>
              <a:rPr lang="fa-IR" sz="3600" dirty="0" smtClean="0">
                <a:cs typeface="B Titr" panose="00000700000000000000" pitchFamily="2" charset="-78"/>
              </a:rPr>
              <a:t>سلامت ...</a:t>
            </a:r>
            <a:endParaRPr lang="en-US" sz="3600" dirty="0">
              <a:cs typeface="B Titr" panose="00000700000000000000" pitchFamily="2" charset="-78"/>
            </a:endParaRPr>
          </a:p>
        </p:txBody>
      </p:sp>
      <p:sp>
        <p:nvSpPr>
          <p:cNvPr id="3" name="Content Placeholder 2"/>
          <p:cNvSpPr>
            <a:spLocks noGrp="1"/>
          </p:cNvSpPr>
          <p:nvPr>
            <p:ph idx="1"/>
          </p:nvPr>
        </p:nvSpPr>
        <p:spPr>
          <a:xfrm>
            <a:off x="457200" y="1556792"/>
            <a:ext cx="8229600" cy="5017744"/>
          </a:xfrm>
        </p:spPr>
        <p:txBody>
          <a:bodyPr>
            <a:normAutofit/>
          </a:bodyPr>
          <a:lstStyle/>
          <a:p>
            <a:pPr algn="r"/>
            <a:r>
              <a:rPr lang="fa-IR" b="1" dirty="0" smtClean="0">
                <a:cs typeface="B Nazanin" panose="00000400000000000000" pitchFamily="2" charset="-78"/>
              </a:rPr>
              <a:t>فراخوان </a:t>
            </a:r>
            <a:r>
              <a:rPr lang="fa-IR" b="1" dirty="0">
                <a:cs typeface="B Nazanin" panose="00000400000000000000" pitchFamily="2" charset="-78"/>
              </a:rPr>
              <a:t>افراد پره </a:t>
            </a:r>
            <a:r>
              <a:rPr lang="fa-IR" b="1" dirty="0" err="1">
                <a:cs typeface="B Nazanin" panose="00000400000000000000" pitchFamily="2" charset="-78"/>
              </a:rPr>
              <a:t>ديابتي</a:t>
            </a:r>
            <a:r>
              <a:rPr lang="fa-IR" b="1" dirty="0">
                <a:cs typeface="B Nazanin" panose="00000400000000000000" pitchFamily="2" charset="-78"/>
              </a:rPr>
              <a:t> </a:t>
            </a:r>
            <a:r>
              <a:rPr lang="fa-IR" b="1" dirty="0" err="1">
                <a:cs typeface="B Nazanin" panose="00000400000000000000" pitchFamily="2" charset="-78"/>
              </a:rPr>
              <a:t>براي</a:t>
            </a:r>
            <a:r>
              <a:rPr lang="fa-IR" b="1" dirty="0">
                <a:cs typeface="B Nazanin" panose="00000400000000000000" pitchFamily="2" charset="-78"/>
              </a:rPr>
              <a:t> </a:t>
            </a:r>
            <a:r>
              <a:rPr lang="fa-IR" b="1" dirty="0" err="1">
                <a:cs typeface="B Nazanin" panose="00000400000000000000" pitchFamily="2" charset="-78"/>
              </a:rPr>
              <a:t>غربالگري</a:t>
            </a:r>
            <a:r>
              <a:rPr lang="fa-IR" b="1" dirty="0">
                <a:cs typeface="B Nazanin" panose="00000400000000000000" pitchFamily="2" charset="-78"/>
              </a:rPr>
              <a:t> </a:t>
            </a:r>
            <a:r>
              <a:rPr lang="fa-IR" b="1" dirty="0" err="1">
                <a:cs typeface="B Nazanin" panose="00000400000000000000" pitchFamily="2" charset="-78"/>
              </a:rPr>
              <a:t>ساليانه</a:t>
            </a:r>
            <a:endParaRPr lang="fa-IR" b="1" dirty="0">
              <a:cs typeface="B Nazanin" panose="00000400000000000000" pitchFamily="2" charset="-78"/>
            </a:endParaRPr>
          </a:p>
          <a:p>
            <a:pPr algn="r"/>
            <a:r>
              <a:rPr lang="fa-IR" b="1" dirty="0" smtClean="0">
                <a:cs typeface="B Nazanin" panose="00000400000000000000" pitchFamily="2" charset="-78"/>
              </a:rPr>
              <a:t>ثبت </a:t>
            </a:r>
            <a:r>
              <a:rPr lang="fa-IR" b="1" dirty="0">
                <a:cs typeface="B Nazanin" panose="00000400000000000000" pitchFamily="2" charset="-78"/>
              </a:rPr>
              <a:t>اطلاعات در نرم افزار </a:t>
            </a:r>
            <a:r>
              <a:rPr lang="fa-IR" b="1" dirty="0" smtClean="0">
                <a:cs typeface="B Nazanin" panose="00000400000000000000" pitchFamily="2" charset="-78"/>
              </a:rPr>
              <a:t>مربوطه</a:t>
            </a:r>
          </a:p>
          <a:p>
            <a:pPr algn="r"/>
            <a:r>
              <a:rPr lang="fa-IR" b="1" dirty="0" smtClean="0">
                <a:cs typeface="B Nazanin" panose="00000400000000000000" pitchFamily="2" charset="-78"/>
              </a:rPr>
              <a:t>ثبت </a:t>
            </a:r>
            <a:r>
              <a:rPr lang="fa-IR" b="1" dirty="0">
                <a:cs typeface="B Nazanin" panose="00000400000000000000" pitchFamily="2" charset="-78"/>
              </a:rPr>
              <a:t>اطلاعات به </a:t>
            </a:r>
            <a:r>
              <a:rPr lang="fa-IR" b="1" dirty="0" err="1">
                <a:cs typeface="B Nazanin" panose="00000400000000000000" pitchFamily="2" charset="-78"/>
              </a:rPr>
              <a:t>منظورغربالگري</a:t>
            </a:r>
            <a:r>
              <a:rPr lang="fa-IR" b="1" dirty="0">
                <a:cs typeface="B Nazanin" panose="00000400000000000000" pitchFamily="2" charset="-78"/>
              </a:rPr>
              <a:t> </a:t>
            </a:r>
            <a:r>
              <a:rPr lang="fa-IR" b="1" dirty="0" err="1">
                <a:cs typeface="B Nazanin" panose="00000400000000000000" pitchFamily="2" charset="-78"/>
              </a:rPr>
              <a:t>بعدي</a:t>
            </a:r>
            <a:r>
              <a:rPr lang="fa-IR" b="1" dirty="0">
                <a:cs typeface="B Nazanin" panose="00000400000000000000" pitchFamily="2" charset="-78"/>
              </a:rPr>
              <a:t> </a:t>
            </a:r>
          </a:p>
          <a:p>
            <a:pPr algn="r"/>
            <a:r>
              <a:rPr lang="fa-IR" b="1" dirty="0" smtClean="0">
                <a:cs typeface="B Nazanin" panose="00000400000000000000" pitchFamily="2" charset="-78"/>
              </a:rPr>
              <a:t>ارجاع </a:t>
            </a:r>
            <a:r>
              <a:rPr lang="fa-IR" b="1" dirty="0" err="1">
                <a:cs typeface="B Nazanin" panose="00000400000000000000" pitchFamily="2" charset="-78"/>
              </a:rPr>
              <a:t>بيماران</a:t>
            </a:r>
            <a:r>
              <a:rPr lang="fa-IR" b="1" dirty="0">
                <a:cs typeface="B Nazanin" panose="00000400000000000000" pitchFamily="2" charset="-78"/>
              </a:rPr>
              <a:t> به سطوح بالاتر بر اساس دستورالعمل </a:t>
            </a:r>
            <a:r>
              <a:rPr lang="fa-IR" b="1" dirty="0" err="1">
                <a:cs typeface="B Nazanin" panose="00000400000000000000" pitchFamily="2" charset="-78"/>
              </a:rPr>
              <a:t>كشوري</a:t>
            </a:r>
            <a:r>
              <a:rPr lang="fa-IR" b="1" dirty="0">
                <a:cs typeface="B Nazanin" panose="00000400000000000000" pitchFamily="2" charset="-78"/>
              </a:rPr>
              <a:t> برنامه</a:t>
            </a:r>
          </a:p>
          <a:p>
            <a:pPr algn="r"/>
            <a:r>
              <a:rPr lang="fa-IR" b="1" dirty="0" smtClean="0">
                <a:cs typeface="B Nazanin" panose="00000400000000000000" pitchFamily="2" charset="-78"/>
              </a:rPr>
              <a:t>آموزش </a:t>
            </a:r>
            <a:endParaRPr lang="fa-IR" b="1" dirty="0">
              <a:cs typeface="B Nazanin" panose="00000400000000000000" pitchFamily="2" charset="-78"/>
            </a:endParaRPr>
          </a:p>
          <a:p>
            <a:pPr marL="109728" indent="0" algn="r">
              <a:buNone/>
            </a:pPr>
            <a:r>
              <a:rPr lang="fa-IR" b="1" dirty="0" smtClean="0">
                <a:cs typeface="B Nazanin" panose="00000400000000000000" pitchFamily="2" charset="-78"/>
              </a:rPr>
              <a:t>	</a:t>
            </a:r>
            <a:r>
              <a:rPr lang="fa-IR" sz="2600" b="1" dirty="0" err="1" smtClean="0">
                <a:solidFill>
                  <a:schemeClr val="accent5">
                    <a:lumMod val="50000"/>
                  </a:schemeClr>
                </a:solidFill>
                <a:cs typeface="B Nazanin" panose="00000400000000000000" pitchFamily="2" charset="-78"/>
              </a:rPr>
              <a:t>همگاني</a:t>
            </a:r>
            <a:endParaRPr lang="fa-IR" sz="2600" b="1" dirty="0">
              <a:solidFill>
                <a:schemeClr val="accent5">
                  <a:lumMod val="50000"/>
                </a:schemeClr>
              </a:solidFill>
              <a:cs typeface="B Nazanin" panose="00000400000000000000" pitchFamily="2" charset="-78"/>
            </a:endParaRPr>
          </a:p>
          <a:p>
            <a:pPr marL="109728" indent="0" algn="r">
              <a:buNone/>
            </a:pPr>
            <a:r>
              <a:rPr lang="fa-IR" sz="2600" b="1" dirty="0" smtClean="0">
                <a:solidFill>
                  <a:schemeClr val="accent5">
                    <a:lumMod val="50000"/>
                  </a:schemeClr>
                </a:solidFill>
                <a:cs typeface="B Nazanin" panose="00000400000000000000" pitchFamily="2" charset="-78"/>
              </a:rPr>
              <a:t>	</a:t>
            </a:r>
            <a:r>
              <a:rPr lang="fa-IR" sz="2600" b="1" dirty="0" err="1" smtClean="0">
                <a:solidFill>
                  <a:schemeClr val="accent5">
                    <a:lumMod val="50000"/>
                  </a:schemeClr>
                </a:solidFill>
                <a:cs typeface="B Nazanin" panose="00000400000000000000" pitchFamily="2" charset="-78"/>
              </a:rPr>
              <a:t>بيماران</a:t>
            </a:r>
            <a:r>
              <a:rPr lang="fa-IR" sz="2600" b="1" dirty="0" smtClean="0">
                <a:solidFill>
                  <a:schemeClr val="accent5">
                    <a:lumMod val="50000"/>
                  </a:schemeClr>
                </a:solidFill>
                <a:cs typeface="B Nazanin" panose="00000400000000000000" pitchFamily="2" charset="-78"/>
              </a:rPr>
              <a:t> </a:t>
            </a:r>
            <a:r>
              <a:rPr lang="fa-IR" sz="2600" b="1" dirty="0" err="1">
                <a:solidFill>
                  <a:schemeClr val="accent5">
                    <a:lumMod val="50000"/>
                  </a:schemeClr>
                </a:solidFill>
                <a:cs typeface="B Nazanin" panose="00000400000000000000" pitchFamily="2" charset="-78"/>
              </a:rPr>
              <a:t>ديابتي</a:t>
            </a:r>
            <a:r>
              <a:rPr lang="fa-IR" sz="2600" b="1" dirty="0">
                <a:solidFill>
                  <a:schemeClr val="accent5">
                    <a:lumMod val="50000"/>
                  </a:schemeClr>
                </a:solidFill>
                <a:cs typeface="B Nazanin" panose="00000400000000000000" pitchFamily="2" charset="-78"/>
              </a:rPr>
              <a:t> و خانواده </a:t>
            </a:r>
            <a:r>
              <a:rPr lang="fa-IR" sz="2600" b="1" dirty="0" err="1">
                <a:solidFill>
                  <a:schemeClr val="accent5">
                    <a:lumMod val="50000"/>
                  </a:schemeClr>
                </a:solidFill>
                <a:cs typeface="B Nazanin" panose="00000400000000000000" pitchFamily="2" charset="-78"/>
              </a:rPr>
              <a:t>هايشان</a:t>
            </a:r>
            <a:endParaRPr lang="fa-IR" sz="2600" b="1" dirty="0">
              <a:solidFill>
                <a:schemeClr val="accent5">
                  <a:lumMod val="50000"/>
                </a:schemeClr>
              </a:solidFill>
              <a:cs typeface="B Nazanin" panose="00000400000000000000" pitchFamily="2" charset="-78"/>
            </a:endParaRPr>
          </a:p>
          <a:p>
            <a:pPr marL="109728" indent="0" algn="r">
              <a:buNone/>
            </a:pPr>
            <a:r>
              <a:rPr lang="fa-IR" sz="2600" b="1" dirty="0" smtClean="0">
                <a:solidFill>
                  <a:schemeClr val="accent5">
                    <a:lumMod val="50000"/>
                  </a:schemeClr>
                </a:solidFill>
                <a:cs typeface="B Nazanin" panose="00000400000000000000" pitchFamily="2" charset="-78"/>
              </a:rPr>
              <a:t>	زنان </a:t>
            </a:r>
            <a:r>
              <a:rPr lang="fa-IR" sz="2600" b="1" dirty="0">
                <a:solidFill>
                  <a:schemeClr val="accent5">
                    <a:lumMod val="50000"/>
                  </a:schemeClr>
                </a:solidFill>
                <a:cs typeface="B Nazanin" panose="00000400000000000000" pitchFamily="2" charset="-78"/>
              </a:rPr>
              <a:t>مبتلا به </a:t>
            </a:r>
            <a:r>
              <a:rPr lang="fa-IR" sz="2600" b="1" dirty="0" err="1">
                <a:solidFill>
                  <a:schemeClr val="accent5">
                    <a:lumMod val="50000"/>
                  </a:schemeClr>
                </a:solidFill>
                <a:cs typeface="B Nazanin" panose="00000400000000000000" pitchFamily="2" charset="-78"/>
              </a:rPr>
              <a:t>ديابت</a:t>
            </a:r>
            <a:r>
              <a:rPr lang="fa-IR" sz="2600" b="1" dirty="0">
                <a:solidFill>
                  <a:schemeClr val="accent5">
                    <a:lumMod val="50000"/>
                  </a:schemeClr>
                </a:solidFill>
                <a:cs typeface="B Nazanin" panose="00000400000000000000" pitchFamily="2" charset="-78"/>
              </a:rPr>
              <a:t> </a:t>
            </a:r>
            <a:r>
              <a:rPr lang="fa-IR" sz="2600" b="1" dirty="0" err="1" smtClean="0">
                <a:solidFill>
                  <a:schemeClr val="accent5">
                    <a:lumMod val="50000"/>
                  </a:schemeClr>
                </a:solidFill>
                <a:cs typeface="B Nazanin" panose="00000400000000000000" pitchFamily="2" charset="-78"/>
              </a:rPr>
              <a:t>بارداري</a:t>
            </a:r>
            <a:endParaRPr lang="fa-IR" sz="2600" b="1" dirty="0" smtClean="0">
              <a:solidFill>
                <a:schemeClr val="accent5">
                  <a:lumMod val="50000"/>
                </a:schemeClr>
              </a:solidFill>
              <a:cs typeface="B Nazanin" panose="00000400000000000000" pitchFamily="2" charset="-78"/>
            </a:endParaRPr>
          </a:p>
          <a:p>
            <a:pPr marL="109728" indent="0" algn="r">
              <a:buNone/>
            </a:pPr>
            <a:r>
              <a:rPr lang="fa-IR" sz="2600" b="1" dirty="0">
                <a:solidFill>
                  <a:schemeClr val="accent5">
                    <a:lumMod val="50000"/>
                  </a:schemeClr>
                </a:solidFill>
                <a:cs typeface="B Nazanin" panose="00000400000000000000" pitchFamily="2" charset="-78"/>
              </a:rPr>
              <a:t>	</a:t>
            </a:r>
            <a:r>
              <a:rPr lang="fa-IR" sz="2600" b="1" dirty="0" smtClean="0">
                <a:solidFill>
                  <a:schemeClr val="accent5">
                    <a:lumMod val="50000"/>
                  </a:schemeClr>
                </a:solidFill>
                <a:cs typeface="B Nazanin" panose="00000400000000000000" pitchFamily="2" charset="-78"/>
              </a:rPr>
              <a:t>افراد </a:t>
            </a:r>
            <a:r>
              <a:rPr lang="fa-IR" sz="2600" b="1" dirty="0">
                <a:solidFill>
                  <a:schemeClr val="accent5">
                    <a:lumMod val="50000"/>
                  </a:schemeClr>
                </a:solidFill>
                <a:cs typeface="B Nazanin" panose="00000400000000000000" pitchFamily="2" charset="-78"/>
              </a:rPr>
              <a:t>پره </a:t>
            </a:r>
            <a:r>
              <a:rPr lang="fa-IR" sz="2600" b="1" dirty="0" err="1">
                <a:solidFill>
                  <a:schemeClr val="accent5">
                    <a:lumMod val="50000"/>
                  </a:schemeClr>
                </a:solidFill>
                <a:cs typeface="B Nazanin" panose="00000400000000000000" pitchFamily="2" charset="-78"/>
              </a:rPr>
              <a:t>ديابتي</a:t>
            </a:r>
            <a:endParaRPr lang="fa-IR" sz="2600" b="1" dirty="0">
              <a:solidFill>
                <a:schemeClr val="accent5">
                  <a:lumMod val="50000"/>
                </a:schemeClr>
              </a:solidFill>
              <a:cs typeface="B Nazanin" panose="00000400000000000000" pitchFamily="2" charset="-78"/>
            </a:endParaRPr>
          </a:p>
          <a:p>
            <a:pPr algn="r"/>
            <a:r>
              <a:rPr lang="fa-IR" b="1" dirty="0" smtClean="0">
                <a:cs typeface="B Nazanin" panose="00000400000000000000" pitchFamily="2" charset="-78"/>
              </a:rPr>
              <a:t>ثبت </a:t>
            </a:r>
            <a:r>
              <a:rPr lang="fa-IR" b="1" dirty="0">
                <a:cs typeface="B Nazanin" panose="00000400000000000000" pitchFamily="2" charset="-78"/>
              </a:rPr>
              <a:t>و گزارش اطلاعات به سطح بالاتر</a:t>
            </a:r>
          </a:p>
        </p:txBody>
      </p:sp>
    </p:spTree>
    <p:extLst>
      <p:ext uri="{BB962C8B-B14F-4D97-AF65-F5344CB8AC3E}">
        <p14:creationId xmlns:p14="http://schemas.microsoft.com/office/powerpoint/2010/main" val="27500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08112"/>
          </a:xfrm>
        </p:spPr>
        <p:txBody>
          <a:bodyPr>
            <a:normAutofit/>
          </a:bodyPr>
          <a:lstStyle/>
          <a:p>
            <a:pPr algn="r"/>
            <a:r>
              <a:rPr lang="fa-IR" sz="3200" dirty="0">
                <a:cs typeface="B Titr" panose="00000700000000000000" pitchFamily="2" charset="-78"/>
              </a:rPr>
              <a:t>اهداف </a:t>
            </a:r>
            <a:r>
              <a:rPr lang="fa-IR" sz="3200" dirty="0" err="1">
                <a:cs typeface="B Titr" panose="00000700000000000000" pitchFamily="2" charset="-78"/>
              </a:rPr>
              <a:t>آموزشي</a:t>
            </a:r>
            <a:r>
              <a:rPr lang="fa-IR" sz="3200" dirty="0">
                <a:cs typeface="B Titr" panose="00000700000000000000" pitchFamily="2" charset="-78"/>
              </a:rPr>
              <a:t> </a:t>
            </a:r>
            <a:r>
              <a:rPr lang="fa-IR" sz="3200" dirty="0" err="1">
                <a:cs typeface="B Titr" panose="00000700000000000000" pitchFamily="2" charset="-78"/>
              </a:rPr>
              <a:t>براي</a:t>
            </a:r>
            <a:r>
              <a:rPr lang="fa-IR" sz="3200" dirty="0">
                <a:cs typeface="B Titr" panose="00000700000000000000" pitchFamily="2" charset="-78"/>
              </a:rPr>
              <a:t> </a:t>
            </a:r>
            <a:r>
              <a:rPr lang="fa-IR" sz="3200" dirty="0" err="1">
                <a:cs typeface="B Titr" panose="00000700000000000000" pitchFamily="2" charset="-78"/>
              </a:rPr>
              <a:t>كارشناس</a:t>
            </a:r>
            <a:r>
              <a:rPr lang="fa-IR" sz="3200" dirty="0">
                <a:cs typeface="B Titr" panose="00000700000000000000" pitchFamily="2" charset="-78"/>
              </a:rPr>
              <a:t> مراقب سلامت خانواده</a:t>
            </a:r>
            <a:endParaRPr lang="en-US" sz="3200" dirty="0">
              <a:cs typeface="B Titr" panose="00000700000000000000" pitchFamily="2" charset="-78"/>
            </a:endParaRPr>
          </a:p>
        </p:txBody>
      </p:sp>
      <p:sp>
        <p:nvSpPr>
          <p:cNvPr id="3" name="Content Placeholder 2"/>
          <p:cNvSpPr>
            <a:spLocks noGrp="1"/>
          </p:cNvSpPr>
          <p:nvPr>
            <p:ph idx="1"/>
          </p:nvPr>
        </p:nvSpPr>
        <p:spPr>
          <a:xfrm>
            <a:off x="251520" y="1412776"/>
            <a:ext cx="8712968" cy="5161760"/>
          </a:xfrm>
        </p:spPr>
        <p:txBody>
          <a:bodyPr>
            <a:normAutofit/>
          </a:bodyPr>
          <a:lstStyle/>
          <a:p>
            <a:pPr algn="r"/>
            <a:r>
              <a:rPr lang="fa-IR" b="1" dirty="0" smtClean="0">
                <a:cs typeface="B Nazanin" panose="00000400000000000000" pitchFamily="2" charset="-78"/>
              </a:rPr>
              <a:t>با </a:t>
            </a:r>
            <a:r>
              <a:rPr lang="fa-IR" b="1" dirty="0" err="1">
                <a:cs typeface="B Nazanin" panose="00000400000000000000" pitchFamily="2" charset="-78"/>
              </a:rPr>
              <a:t>بيماري</a:t>
            </a:r>
            <a:r>
              <a:rPr lang="fa-IR" b="1" dirty="0">
                <a:cs typeface="B Nazanin" panose="00000400000000000000" pitchFamily="2" charset="-78"/>
              </a:rPr>
              <a:t> </a:t>
            </a:r>
            <a:r>
              <a:rPr lang="fa-IR" b="1" dirty="0" err="1">
                <a:cs typeface="B Nazanin" panose="00000400000000000000" pitchFamily="2" charset="-78"/>
              </a:rPr>
              <a:t>ديابت</a:t>
            </a:r>
            <a:r>
              <a:rPr lang="fa-IR" b="1" dirty="0">
                <a:cs typeface="B Nazanin" panose="00000400000000000000" pitchFamily="2" charset="-78"/>
              </a:rPr>
              <a:t>، انواع آن و عوارض </a:t>
            </a:r>
            <a:r>
              <a:rPr lang="fa-IR" b="1" dirty="0" err="1">
                <a:cs typeface="B Nazanin" panose="00000400000000000000" pitchFamily="2" charset="-78"/>
              </a:rPr>
              <a:t>ناشي</a:t>
            </a:r>
            <a:r>
              <a:rPr lang="fa-IR" b="1" dirty="0">
                <a:cs typeface="B Nazanin" panose="00000400000000000000" pitchFamily="2" charset="-78"/>
              </a:rPr>
              <a:t> از آن آشنا ‌شود.</a:t>
            </a:r>
          </a:p>
          <a:p>
            <a:pPr algn="r"/>
            <a:r>
              <a:rPr lang="fa-IR" b="1" dirty="0" smtClean="0">
                <a:cs typeface="B Nazanin" panose="00000400000000000000" pitchFamily="2" charset="-78"/>
              </a:rPr>
              <a:t>عوارض </a:t>
            </a:r>
            <a:r>
              <a:rPr lang="fa-IR" b="1" dirty="0">
                <a:cs typeface="B Nazanin" panose="00000400000000000000" pitchFamily="2" charset="-78"/>
              </a:rPr>
              <a:t>زودرس و </a:t>
            </a:r>
            <a:r>
              <a:rPr lang="fa-IR" b="1" dirty="0" err="1">
                <a:cs typeface="B Nazanin" panose="00000400000000000000" pitchFamily="2" charset="-78"/>
              </a:rPr>
              <a:t>ديررس</a:t>
            </a:r>
            <a:r>
              <a:rPr lang="fa-IR" b="1" dirty="0">
                <a:cs typeface="B Nazanin" panose="00000400000000000000" pitchFamily="2" charset="-78"/>
              </a:rPr>
              <a:t> </a:t>
            </a:r>
            <a:r>
              <a:rPr lang="fa-IR" b="1" dirty="0" err="1">
                <a:cs typeface="B Nazanin" panose="00000400000000000000" pitchFamily="2" charset="-78"/>
              </a:rPr>
              <a:t>بيماري</a:t>
            </a:r>
            <a:r>
              <a:rPr lang="fa-IR" b="1" dirty="0">
                <a:cs typeface="B Nazanin" panose="00000400000000000000" pitchFamily="2" charset="-78"/>
              </a:rPr>
              <a:t> را </a:t>
            </a:r>
            <a:r>
              <a:rPr lang="fa-IR" b="1" dirty="0" err="1">
                <a:cs typeface="B Nazanin" panose="00000400000000000000" pitchFamily="2" charset="-78"/>
              </a:rPr>
              <a:t>بياموزد</a:t>
            </a:r>
            <a:r>
              <a:rPr lang="fa-IR" b="1" dirty="0">
                <a:cs typeface="B Nazanin" panose="00000400000000000000" pitchFamily="2" charset="-78"/>
              </a:rPr>
              <a:t>.</a:t>
            </a:r>
          </a:p>
          <a:p>
            <a:pPr algn="r"/>
            <a:r>
              <a:rPr lang="fa-IR" b="1" dirty="0" err="1" smtClean="0">
                <a:cs typeface="B Nazanin" panose="00000400000000000000" pitchFamily="2" charset="-78"/>
              </a:rPr>
              <a:t>راه‌هاي</a:t>
            </a:r>
            <a:r>
              <a:rPr lang="fa-IR" b="1" dirty="0" smtClean="0">
                <a:cs typeface="B Nazanin" panose="00000400000000000000" pitchFamily="2" charset="-78"/>
              </a:rPr>
              <a:t> </a:t>
            </a:r>
            <a:r>
              <a:rPr lang="fa-IR" b="1" dirty="0" err="1">
                <a:cs typeface="B Nazanin" panose="00000400000000000000" pitchFamily="2" charset="-78"/>
              </a:rPr>
              <a:t>پيشگيري</a:t>
            </a:r>
            <a:r>
              <a:rPr lang="fa-IR" b="1" dirty="0">
                <a:cs typeface="B Nazanin" panose="00000400000000000000" pitchFamily="2" charset="-78"/>
              </a:rPr>
              <a:t> </a:t>
            </a:r>
            <a:r>
              <a:rPr lang="fa-IR" b="1" dirty="0" err="1">
                <a:cs typeface="B Nazanin" panose="00000400000000000000" pitchFamily="2" charset="-78"/>
              </a:rPr>
              <a:t>وكنترل</a:t>
            </a:r>
            <a:r>
              <a:rPr lang="fa-IR" b="1" dirty="0">
                <a:cs typeface="B Nazanin" panose="00000400000000000000" pitchFamily="2" charset="-78"/>
              </a:rPr>
              <a:t> از </a:t>
            </a:r>
            <a:r>
              <a:rPr lang="fa-IR" b="1" dirty="0" err="1">
                <a:cs typeface="B Nazanin" panose="00000400000000000000" pitchFamily="2" charset="-78"/>
              </a:rPr>
              <a:t>هيپوگليسمي</a:t>
            </a:r>
            <a:r>
              <a:rPr lang="fa-IR" b="1" dirty="0">
                <a:cs typeface="B Nazanin" panose="00000400000000000000" pitchFamily="2" charset="-78"/>
              </a:rPr>
              <a:t> (افت </a:t>
            </a:r>
            <a:r>
              <a:rPr lang="fa-IR" b="1" dirty="0" err="1">
                <a:cs typeface="B Nazanin" panose="00000400000000000000" pitchFamily="2" charset="-78"/>
              </a:rPr>
              <a:t>قندخون</a:t>
            </a:r>
            <a:r>
              <a:rPr lang="fa-IR" b="1" dirty="0">
                <a:cs typeface="B Nazanin" panose="00000400000000000000" pitchFamily="2" charset="-78"/>
              </a:rPr>
              <a:t>) را فرا ‌</a:t>
            </a:r>
            <a:r>
              <a:rPr lang="fa-IR" b="1" dirty="0" err="1">
                <a:cs typeface="B Nazanin" panose="00000400000000000000" pitchFamily="2" charset="-78"/>
              </a:rPr>
              <a:t>گيرد</a:t>
            </a:r>
            <a:r>
              <a:rPr lang="fa-IR" b="1" dirty="0">
                <a:cs typeface="B Nazanin" panose="00000400000000000000" pitchFamily="2" charset="-78"/>
              </a:rPr>
              <a:t>.</a:t>
            </a:r>
          </a:p>
          <a:p>
            <a:pPr algn="r"/>
            <a:r>
              <a:rPr lang="fa-IR" b="1" dirty="0" err="1" smtClean="0">
                <a:cs typeface="B Nazanin" panose="00000400000000000000" pitchFamily="2" charset="-78"/>
              </a:rPr>
              <a:t>راه‌هاي</a:t>
            </a:r>
            <a:r>
              <a:rPr lang="fa-IR" b="1" dirty="0" smtClean="0">
                <a:cs typeface="B Nazanin" panose="00000400000000000000" pitchFamily="2" charset="-78"/>
              </a:rPr>
              <a:t> </a:t>
            </a:r>
            <a:r>
              <a:rPr lang="fa-IR" b="1" dirty="0" err="1">
                <a:cs typeface="B Nazanin" panose="00000400000000000000" pitchFamily="2" charset="-78"/>
              </a:rPr>
              <a:t>پيشگيري</a:t>
            </a:r>
            <a:r>
              <a:rPr lang="fa-IR" b="1" dirty="0">
                <a:cs typeface="B Nazanin" panose="00000400000000000000" pitchFamily="2" charset="-78"/>
              </a:rPr>
              <a:t> </a:t>
            </a:r>
            <a:r>
              <a:rPr lang="fa-IR" b="1" dirty="0" err="1">
                <a:cs typeface="B Nazanin" panose="00000400000000000000" pitchFamily="2" charset="-78"/>
              </a:rPr>
              <a:t>وكنترل</a:t>
            </a:r>
            <a:r>
              <a:rPr lang="fa-IR" b="1" dirty="0">
                <a:cs typeface="B Nazanin" panose="00000400000000000000" pitchFamily="2" charset="-78"/>
              </a:rPr>
              <a:t> از </a:t>
            </a:r>
            <a:r>
              <a:rPr lang="fa-IR" b="1" dirty="0" err="1">
                <a:cs typeface="B Nazanin" panose="00000400000000000000" pitchFamily="2" charset="-78"/>
              </a:rPr>
              <a:t>هيپرگليسمي</a:t>
            </a:r>
            <a:r>
              <a:rPr lang="fa-IR" b="1" dirty="0">
                <a:cs typeface="B Nazanin" panose="00000400000000000000" pitchFamily="2" charset="-78"/>
              </a:rPr>
              <a:t> (</a:t>
            </a:r>
            <a:r>
              <a:rPr lang="fa-IR" b="1" dirty="0" err="1">
                <a:cs typeface="B Nazanin" panose="00000400000000000000" pitchFamily="2" charset="-78"/>
              </a:rPr>
              <a:t>افزايش</a:t>
            </a:r>
            <a:r>
              <a:rPr lang="fa-IR" b="1" dirty="0">
                <a:cs typeface="B Nazanin" panose="00000400000000000000" pitchFamily="2" charset="-78"/>
              </a:rPr>
              <a:t> </a:t>
            </a:r>
            <a:r>
              <a:rPr lang="fa-IR" b="1" dirty="0" err="1">
                <a:cs typeface="B Nazanin" panose="00000400000000000000" pitchFamily="2" charset="-78"/>
              </a:rPr>
              <a:t>قندخون</a:t>
            </a:r>
            <a:r>
              <a:rPr lang="fa-IR" b="1" dirty="0">
                <a:cs typeface="B Nazanin" panose="00000400000000000000" pitchFamily="2" charset="-78"/>
              </a:rPr>
              <a:t>) را </a:t>
            </a:r>
            <a:r>
              <a:rPr lang="fa-IR" b="1" dirty="0" err="1">
                <a:cs typeface="B Nazanin" panose="00000400000000000000" pitchFamily="2" charset="-78"/>
              </a:rPr>
              <a:t>بياموزد</a:t>
            </a:r>
            <a:r>
              <a:rPr lang="fa-IR" b="1" dirty="0">
                <a:cs typeface="B Nazanin" panose="00000400000000000000" pitchFamily="2" charset="-78"/>
              </a:rPr>
              <a:t>.</a:t>
            </a:r>
          </a:p>
          <a:p>
            <a:pPr algn="r"/>
            <a:r>
              <a:rPr lang="fa-IR" b="1" dirty="0" err="1" smtClean="0">
                <a:cs typeface="B Nazanin" panose="00000400000000000000" pitchFamily="2" charset="-78"/>
              </a:rPr>
              <a:t>دانستني</a:t>
            </a:r>
            <a:r>
              <a:rPr lang="fa-IR" b="1" dirty="0" smtClean="0">
                <a:cs typeface="B Nazanin" panose="00000400000000000000" pitchFamily="2" charset="-78"/>
              </a:rPr>
              <a:t> </a:t>
            </a:r>
            <a:r>
              <a:rPr lang="fa-IR" b="1" dirty="0" err="1">
                <a:cs typeface="B Nazanin" panose="00000400000000000000" pitchFamily="2" charset="-78"/>
              </a:rPr>
              <a:t>هاي</a:t>
            </a:r>
            <a:r>
              <a:rPr lang="fa-IR" b="1" dirty="0">
                <a:cs typeface="B Nazanin" panose="00000400000000000000" pitchFamily="2" charset="-78"/>
              </a:rPr>
              <a:t> لازم در رابطه </a:t>
            </a:r>
            <a:r>
              <a:rPr lang="fa-IR" b="1" dirty="0" err="1">
                <a:cs typeface="B Nazanin" panose="00000400000000000000" pitchFamily="2" charset="-78"/>
              </a:rPr>
              <a:t>درمان‌هاي</a:t>
            </a:r>
            <a:r>
              <a:rPr lang="fa-IR" b="1" dirty="0">
                <a:cs typeface="B Nazanin" panose="00000400000000000000" pitchFamily="2" charset="-78"/>
              </a:rPr>
              <a:t> </a:t>
            </a:r>
            <a:r>
              <a:rPr lang="fa-IR" b="1" dirty="0" err="1">
                <a:cs typeface="B Nazanin" panose="00000400000000000000" pitchFamily="2" charset="-78"/>
              </a:rPr>
              <a:t>ديابت</a:t>
            </a:r>
            <a:r>
              <a:rPr lang="fa-IR" b="1" dirty="0">
                <a:cs typeface="B Nazanin" panose="00000400000000000000" pitchFamily="2" charset="-78"/>
              </a:rPr>
              <a:t> را فرا </a:t>
            </a:r>
            <a:r>
              <a:rPr lang="fa-IR" b="1" dirty="0" err="1" smtClean="0">
                <a:cs typeface="B Nazanin" panose="00000400000000000000" pitchFamily="2" charset="-78"/>
              </a:rPr>
              <a:t>گيرد</a:t>
            </a:r>
            <a:r>
              <a:rPr lang="fa-IR" b="1" dirty="0" smtClean="0">
                <a:cs typeface="B Nazanin" panose="00000400000000000000" pitchFamily="2" charset="-78"/>
              </a:rPr>
              <a:t>.</a:t>
            </a:r>
          </a:p>
          <a:p>
            <a:pPr algn="r"/>
            <a:r>
              <a:rPr lang="fa-IR" b="1" dirty="0" smtClean="0">
                <a:cs typeface="B Nazanin" panose="00000400000000000000" pitchFamily="2" charset="-78"/>
              </a:rPr>
              <a:t>اصول </a:t>
            </a:r>
            <a:r>
              <a:rPr lang="fa-IR" b="1" dirty="0" err="1">
                <a:cs typeface="B Nazanin" panose="00000400000000000000" pitchFamily="2" charset="-78"/>
              </a:rPr>
              <a:t>تغذيه</a:t>
            </a:r>
            <a:r>
              <a:rPr lang="fa-IR" b="1" dirty="0">
                <a:cs typeface="B Nazanin" panose="00000400000000000000" pitchFamily="2" charset="-78"/>
              </a:rPr>
              <a:t> سالم را </a:t>
            </a:r>
            <a:r>
              <a:rPr lang="fa-IR" b="1" dirty="0" err="1">
                <a:cs typeface="B Nazanin" panose="00000400000000000000" pitchFamily="2" charset="-78"/>
              </a:rPr>
              <a:t>ياد</a:t>
            </a:r>
            <a:r>
              <a:rPr lang="fa-IR" b="1" dirty="0">
                <a:cs typeface="B Nazanin" panose="00000400000000000000" pitchFamily="2" charset="-78"/>
              </a:rPr>
              <a:t> </a:t>
            </a:r>
            <a:r>
              <a:rPr lang="fa-IR" b="1" dirty="0" err="1">
                <a:cs typeface="B Nazanin" panose="00000400000000000000" pitchFamily="2" charset="-78"/>
              </a:rPr>
              <a:t>بگيرد</a:t>
            </a:r>
            <a:r>
              <a:rPr lang="fa-IR" b="1" dirty="0">
                <a:cs typeface="B Nazanin" panose="00000400000000000000" pitchFamily="2" charset="-78"/>
              </a:rPr>
              <a:t>.</a:t>
            </a:r>
          </a:p>
          <a:p>
            <a:pPr algn="r"/>
            <a:r>
              <a:rPr lang="fa-IR" b="1" dirty="0" smtClean="0">
                <a:cs typeface="B Nazanin" panose="00000400000000000000" pitchFamily="2" charset="-78"/>
              </a:rPr>
              <a:t>اصول </a:t>
            </a:r>
            <a:r>
              <a:rPr lang="fa-IR" b="1" dirty="0" err="1">
                <a:cs typeface="B Nazanin" panose="00000400000000000000" pitchFamily="2" charset="-78"/>
              </a:rPr>
              <a:t>تزريق</a:t>
            </a:r>
            <a:r>
              <a:rPr lang="fa-IR" b="1" dirty="0">
                <a:cs typeface="B Nazanin" panose="00000400000000000000" pitchFamily="2" charset="-78"/>
              </a:rPr>
              <a:t> </a:t>
            </a:r>
            <a:r>
              <a:rPr lang="fa-IR" b="1" dirty="0" err="1">
                <a:cs typeface="B Nazanin" panose="00000400000000000000" pitchFamily="2" charset="-78"/>
              </a:rPr>
              <a:t>انسولين</a:t>
            </a:r>
            <a:r>
              <a:rPr lang="fa-IR" b="1" dirty="0">
                <a:cs typeface="B Nazanin" panose="00000400000000000000" pitchFamily="2" charset="-78"/>
              </a:rPr>
              <a:t> را به </a:t>
            </a:r>
            <a:r>
              <a:rPr lang="fa-IR" b="1" dirty="0" err="1">
                <a:cs typeface="B Nazanin" panose="00000400000000000000" pitchFamily="2" charset="-78"/>
              </a:rPr>
              <a:t>خوبي</a:t>
            </a:r>
            <a:r>
              <a:rPr lang="fa-IR" b="1" dirty="0">
                <a:cs typeface="B Nazanin" panose="00000400000000000000" pitchFamily="2" charset="-78"/>
              </a:rPr>
              <a:t> </a:t>
            </a:r>
            <a:r>
              <a:rPr lang="fa-IR" b="1" dirty="0" err="1">
                <a:cs typeface="B Nazanin" panose="00000400000000000000" pitchFamily="2" charset="-78"/>
              </a:rPr>
              <a:t>ياد</a:t>
            </a:r>
            <a:r>
              <a:rPr lang="fa-IR" b="1" dirty="0">
                <a:cs typeface="B Nazanin" panose="00000400000000000000" pitchFamily="2" charset="-78"/>
              </a:rPr>
              <a:t> </a:t>
            </a:r>
            <a:r>
              <a:rPr lang="fa-IR" b="1" dirty="0" err="1">
                <a:cs typeface="B Nazanin" panose="00000400000000000000" pitchFamily="2" charset="-78"/>
              </a:rPr>
              <a:t>بگيرد</a:t>
            </a:r>
            <a:r>
              <a:rPr lang="fa-IR" b="1" dirty="0">
                <a:cs typeface="B Nazanin" panose="00000400000000000000" pitchFamily="2" charset="-78"/>
              </a:rPr>
              <a:t>.</a:t>
            </a:r>
          </a:p>
          <a:p>
            <a:pPr algn="r"/>
            <a:r>
              <a:rPr lang="fa-IR" b="1" dirty="0" err="1" smtClean="0">
                <a:cs typeface="B Nazanin" panose="00000400000000000000" pitchFamily="2" charset="-78"/>
              </a:rPr>
              <a:t>اهميت</a:t>
            </a:r>
            <a:r>
              <a:rPr lang="fa-IR" b="1" dirty="0" smtClean="0">
                <a:cs typeface="B Nazanin" panose="00000400000000000000" pitchFamily="2" charset="-78"/>
              </a:rPr>
              <a:t> </a:t>
            </a:r>
            <a:r>
              <a:rPr lang="fa-IR" b="1" dirty="0">
                <a:cs typeface="B Nazanin" panose="00000400000000000000" pitchFamily="2" charset="-78"/>
              </a:rPr>
              <a:t>نقش </a:t>
            </a:r>
            <a:r>
              <a:rPr lang="fa-IR" b="1" dirty="0" err="1">
                <a:cs typeface="B Nazanin" panose="00000400000000000000" pitchFamily="2" charset="-78"/>
              </a:rPr>
              <a:t>فعاليت</a:t>
            </a:r>
            <a:r>
              <a:rPr lang="fa-IR" b="1" dirty="0">
                <a:cs typeface="B Nazanin" panose="00000400000000000000" pitchFamily="2" charset="-78"/>
              </a:rPr>
              <a:t> </a:t>
            </a:r>
            <a:r>
              <a:rPr lang="fa-IR" b="1" dirty="0" err="1">
                <a:cs typeface="B Nazanin" panose="00000400000000000000" pitchFamily="2" charset="-78"/>
              </a:rPr>
              <a:t>بدني</a:t>
            </a:r>
            <a:r>
              <a:rPr lang="fa-IR" b="1" dirty="0">
                <a:cs typeface="B Nazanin" panose="00000400000000000000" pitchFamily="2" charset="-78"/>
              </a:rPr>
              <a:t> </a:t>
            </a:r>
            <a:r>
              <a:rPr lang="fa-IR" b="1" dirty="0" err="1">
                <a:cs typeface="B Nazanin" panose="00000400000000000000" pitchFamily="2" charset="-78"/>
              </a:rPr>
              <a:t>كافي</a:t>
            </a:r>
            <a:r>
              <a:rPr lang="fa-IR" b="1" dirty="0">
                <a:cs typeface="B Nazanin" panose="00000400000000000000" pitchFamily="2" charset="-78"/>
              </a:rPr>
              <a:t> در </a:t>
            </a:r>
            <a:r>
              <a:rPr lang="fa-IR" b="1" dirty="0" err="1">
                <a:cs typeface="B Nazanin" panose="00000400000000000000" pitchFamily="2" charset="-78"/>
              </a:rPr>
              <a:t>كنترل</a:t>
            </a:r>
            <a:r>
              <a:rPr lang="fa-IR" b="1" dirty="0">
                <a:cs typeface="B Nazanin" panose="00000400000000000000" pitchFamily="2" charset="-78"/>
              </a:rPr>
              <a:t> </a:t>
            </a:r>
            <a:r>
              <a:rPr lang="fa-IR" b="1" dirty="0" err="1">
                <a:cs typeface="B Nazanin" panose="00000400000000000000" pitchFamily="2" charset="-78"/>
              </a:rPr>
              <a:t>ديابت</a:t>
            </a:r>
            <a:r>
              <a:rPr lang="fa-IR" b="1" dirty="0">
                <a:cs typeface="B Nazanin" panose="00000400000000000000" pitchFamily="2" charset="-78"/>
              </a:rPr>
              <a:t> را </a:t>
            </a:r>
            <a:r>
              <a:rPr lang="fa-IR" b="1" dirty="0" err="1">
                <a:cs typeface="B Nazanin" panose="00000400000000000000" pitchFamily="2" charset="-78"/>
              </a:rPr>
              <a:t>درك</a:t>
            </a:r>
            <a:r>
              <a:rPr lang="fa-IR" b="1" dirty="0">
                <a:cs typeface="B Nazanin" panose="00000400000000000000" pitchFamily="2" charset="-78"/>
              </a:rPr>
              <a:t> </a:t>
            </a:r>
            <a:r>
              <a:rPr lang="fa-IR" b="1" dirty="0" err="1">
                <a:cs typeface="B Nazanin" panose="00000400000000000000" pitchFamily="2" charset="-78"/>
              </a:rPr>
              <a:t>كند</a:t>
            </a:r>
            <a:r>
              <a:rPr lang="fa-IR" b="1" dirty="0">
                <a:cs typeface="B Nazanin" panose="00000400000000000000" pitchFamily="2" charset="-78"/>
              </a:rPr>
              <a:t>.</a:t>
            </a:r>
          </a:p>
          <a:p>
            <a:pPr algn="r"/>
            <a:r>
              <a:rPr lang="fa-IR" b="1" dirty="0" smtClean="0">
                <a:cs typeface="B Nazanin" panose="00000400000000000000" pitchFamily="2" charset="-78"/>
              </a:rPr>
              <a:t>مراقبت </a:t>
            </a:r>
            <a:r>
              <a:rPr lang="fa-IR" b="1" dirty="0">
                <a:cs typeface="B Nazanin" panose="00000400000000000000" pitchFamily="2" charset="-78"/>
              </a:rPr>
              <a:t>از پاها و </a:t>
            </a:r>
            <a:r>
              <a:rPr lang="fa-IR" b="1" dirty="0" err="1">
                <a:cs typeface="B Nazanin" panose="00000400000000000000" pitchFamily="2" charset="-78"/>
              </a:rPr>
              <a:t>پيشگيري</a:t>
            </a:r>
            <a:r>
              <a:rPr lang="fa-IR" b="1" dirty="0">
                <a:cs typeface="B Nazanin" panose="00000400000000000000" pitchFamily="2" charset="-78"/>
              </a:rPr>
              <a:t> از </a:t>
            </a:r>
            <a:r>
              <a:rPr lang="fa-IR" b="1" dirty="0" err="1">
                <a:cs typeface="B Nazanin" panose="00000400000000000000" pitchFamily="2" charset="-78"/>
              </a:rPr>
              <a:t>مشكلات</a:t>
            </a:r>
            <a:r>
              <a:rPr lang="fa-IR" b="1" dirty="0">
                <a:cs typeface="B Nazanin" panose="00000400000000000000" pitchFamily="2" charset="-78"/>
              </a:rPr>
              <a:t> آن را در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a:t>
            </a:r>
            <a:r>
              <a:rPr lang="fa-IR" b="1" dirty="0" err="1">
                <a:cs typeface="B Nazanin" panose="00000400000000000000" pitchFamily="2" charset="-78"/>
              </a:rPr>
              <a:t>ياد</a:t>
            </a:r>
            <a:r>
              <a:rPr lang="fa-IR" b="1" dirty="0">
                <a:cs typeface="B Nazanin" panose="00000400000000000000" pitchFamily="2" charset="-78"/>
              </a:rPr>
              <a:t> </a:t>
            </a:r>
            <a:r>
              <a:rPr lang="fa-IR" b="1" dirty="0" err="1">
                <a:cs typeface="B Nazanin" panose="00000400000000000000" pitchFamily="2" charset="-78"/>
              </a:rPr>
              <a:t>بگيرد</a:t>
            </a:r>
            <a:r>
              <a:rPr lang="fa-IR" b="1" dirty="0">
                <a:cs typeface="B Nazanin" panose="00000400000000000000" pitchFamily="2" charset="-78"/>
              </a:rPr>
              <a:t>.</a:t>
            </a:r>
          </a:p>
          <a:p>
            <a:pPr algn="r"/>
            <a:r>
              <a:rPr lang="fa-IR" b="1" dirty="0" smtClean="0">
                <a:cs typeface="B Nazanin" panose="00000400000000000000" pitchFamily="2" charset="-78"/>
              </a:rPr>
              <a:t>مراقبت </a:t>
            </a:r>
            <a:r>
              <a:rPr lang="fa-IR" b="1" dirty="0">
                <a:cs typeface="B Nazanin" panose="00000400000000000000" pitchFamily="2" charset="-78"/>
              </a:rPr>
              <a:t>از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ديابتي</a:t>
            </a:r>
            <a:r>
              <a:rPr lang="fa-IR" b="1" dirty="0">
                <a:cs typeface="B Nazanin" panose="00000400000000000000" pitchFamily="2" charset="-78"/>
              </a:rPr>
              <a:t> در </a:t>
            </a:r>
            <a:r>
              <a:rPr lang="fa-IR" b="1" dirty="0" err="1">
                <a:cs typeface="B Nazanin" panose="00000400000000000000" pitchFamily="2" charset="-78"/>
              </a:rPr>
              <a:t>روزهاي</a:t>
            </a:r>
            <a:r>
              <a:rPr lang="fa-IR" b="1" dirty="0">
                <a:cs typeface="B Nazanin" panose="00000400000000000000" pitchFamily="2" charset="-78"/>
              </a:rPr>
              <a:t> </a:t>
            </a:r>
            <a:r>
              <a:rPr lang="fa-IR" b="1" dirty="0" err="1">
                <a:cs typeface="B Nazanin" panose="00000400000000000000" pitchFamily="2" charset="-78"/>
              </a:rPr>
              <a:t>ناخوشي</a:t>
            </a:r>
            <a:r>
              <a:rPr lang="fa-IR" b="1" dirty="0">
                <a:cs typeface="B Nazanin" panose="00000400000000000000" pitchFamily="2" charset="-78"/>
              </a:rPr>
              <a:t> را </a:t>
            </a:r>
            <a:r>
              <a:rPr lang="fa-IR" b="1" dirty="0" err="1">
                <a:cs typeface="B Nazanin" panose="00000400000000000000" pitchFamily="2" charset="-78"/>
              </a:rPr>
              <a:t>ياد</a:t>
            </a:r>
            <a:r>
              <a:rPr lang="fa-IR" b="1" dirty="0">
                <a:cs typeface="B Nazanin" panose="00000400000000000000" pitchFamily="2" charset="-78"/>
              </a:rPr>
              <a:t> </a:t>
            </a:r>
            <a:r>
              <a:rPr lang="fa-IR" b="1" dirty="0" err="1">
                <a:cs typeface="B Nazanin" panose="00000400000000000000" pitchFamily="2" charset="-78"/>
              </a:rPr>
              <a:t>بگيرد</a:t>
            </a:r>
            <a:r>
              <a:rPr lang="fa-IR" b="1" dirty="0">
                <a:cs typeface="B Nazanin" panose="00000400000000000000" pitchFamily="2" charset="-78"/>
              </a:rPr>
              <a:t>.</a:t>
            </a:r>
          </a:p>
          <a:p>
            <a:pPr algn="r"/>
            <a:r>
              <a:rPr lang="fa-IR" b="1" dirty="0" smtClean="0">
                <a:cs typeface="B Nazanin" panose="00000400000000000000" pitchFamily="2" charset="-78"/>
              </a:rPr>
              <a:t>به </a:t>
            </a:r>
            <a:r>
              <a:rPr lang="fa-IR" b="1" dirty="0" err="1">
                <a:cs typeface="B Nazanin" panose="00000400000000000000" pitchFamily="2" charset="-78"/>
              </a:rPr>
              <a:t>اهميت</a:t>
            </a:r>
            <a:r>
              <a:rPr lang="fa-IR" b="1" dirty="0">
                <a:cs typeface="B Nazanin" panose="00000400000000000000" pitchFamily="2" charset="-78"/>
              </a:rPr>
              <a:t> </a:t>
            </a:r>
            <a:r>
              <a:rPr lang="fa-IR" b="1" dirty="0" err="1">
                <a:cs typeface="B Nazanin" panose="00000400000000000000" pitchFamily="2" charset="-78"/>
              </a:rPr>
              <a:t>ترك</a:t>
            </a:r>
            <a:r>
              <a:rPr lang="fa-IR" b="1" dirty="0">
                <a:cs typeface="B Nazanin" panose="00000400000000000000" pitchFamily="2" charset="-78"/>
              </a:rPr>
              <a:t> </a:t>
            </a:r>
            <a:r>
              <a:rPr lang="fa-IR" b="1" dirty="0" err="1">
                <a:cs typeface="B Nazanin" panose="00000400000000000000" pitchFamily="2" charset="-78"/>
              </a:rPr>
              <a:t>سيگار</a:t>
            </a:r>
            <a:r>
              <a:rPr lang="fa-IR" b="1" dirty="0">
                <a:cs typeface="B Nazanin" panose="00000400000000000000" pitchFamily="2" charset="-78"/>
              </a:rPr>
              <a:t> در </a:t>
            </a:r>
            <a:r>
              <a:rPr lang="fa-IR" b="1" dirty="0" err="1">
                <a:cs typeface="B Nazanin" panose="00000400000000000000" pitchFamily="2" charset="-78"/>
              </a:rPr>
              <a:t>بيماران</a:t>
            </a:r>
            <a:r>
              <a:rPr lang="fa-IR" b="1" dirty="0">
                <a:cs typeface="B Nazanin" panose="00000400000000000000" pitchFamily="2" charset="-78"/>
              </a:rPr>
              <a:t> </a:t>
            </a:r>
            <a:r>
              <a:rPr lang="fa-IR" b="1" dirty="0" err="1">
                <a:cs typeface="B Nazanin" panose="00000400000000000000" pitchFamily="2" charset="-78"/>
              </a:rPr>
              <a:t>پي</a:t>
            </a:r>
            <a:r>
              <a:rPr lang="fa-IR" b="1" dirty="0">
                <a:cs typeface="B Nazanin" panose="00000400000000000000" pitchFamily="2" charset="-78"/>
              </a:rPr>
              <a:t> ببرد.</a:t>
            </a:r>
          </a:p>
          <a:p>
            <a:pPr algn="r"/>
            <a:r>
              <a:rPr lang="fa-IR" b="1" dirty="0" smtClean="0">
                <a:cs typeface="B Nazanin" panose="00000400000000000000" pitchFamily="2" charset="-78"/>
              </a:rPr>
              <a:t>به </a:t>
            </a:r>
            <a:r>
              <a:rPr lang="fa-IR" b="1" dirty="0" err="1">
                <a:cs typeface="B Nazanin" panose="00000400000000000000" pitchFamily="2" charset="-78"/>
              </a:rPr>
              <a:t>اهميت</a:t>
            </a:r>
            <a:r>
              <a:rPr lang="fa-IR" b="1" dirty="0">
                <a:cs typeface="B Nazanin" panose="00000400000000000000" pitchFamily="2" charset="-78"/>
              </a:rPr>
              <a:t> بهداشت دهان و دندان </a:t>
            </a:r>
            <a:r>
              <a:rPr lang="fa-IR" b="1" dirty="0" err="1">
                <a:cs typeface="B Nazanin" panose="00000400000000000000" pitchFamily="2" charset="-78"/>
              </a:rPr>
              <a:t>پي</a:t>
            </a:r>
            <a:r>
              <a:rPr lang="fa-IR" b="1" dirty="0">
                <a:cs typeface="B Nazanin" panose="00000400000000000000" pitchFamily="2" charset="-78"/>
              </a:rPr>
              <a:t> ببرد.</a:t>
            </a:r>
          </a:p>
          <a:p>
            <a:pPr algn="r"/>
            <a:r>
              <a:rPr lang="fa-IR" b="1" dirty="0" err="1" smtClean="0">
                <a:cs typeface="B Nazanin" panose="00000400000000000000" pitchFamily="2" charset="-78"/>
              </a:rPr>
              <a:t>كار</a:t>
            </a:r>
            <a:r>
              <a:rPr lang="fa-IR" b="1" dirty="0" smtClean="0">
                <a:cs typeface="B Nazanin" panose="00000400000000000000" pitchFamily="2" charset="-78"/>
              </a:rPr>
              <a:t> </a:t>
            </a:r>
            <a:r>
              <a:rPr lang="fa-IR" b="1" dirty="0">
                <a:cs typeface="B Nazanin" panose="00000400000000000000" pitchFamily="2" charset="-78"/>
              </a:rPr>
              <a:t>با نرم افزار برنامه را به </a:t>
            </a:r>
            <a:r>
              <a:rPr lang="fa-IR" b="1" dirty="0" err="1">
                <a:cs typeface="B Nazanin" panose="00000400000000000000" pitchFamily="2" charset="-78"/>
              </a:rPr>
              <a:t>خوبي</a:t>
            </a:r>
            <a:r>
              <a:rPr lang="fa-IR" b="1" dirty="0">
                <a:cs typeface="B Nazanin" panose="00000400000000000000" pitchFamily="2" charset="-78"/>
              </a:rPr>
              <a:t> </a:t>
            </a:r>
            <a:r>
              <a:rPr lang="fa-IR" b="1" dirty="0" err="1">
                <a:cs typeface="B Nazanin" panose="00000400000000000000" pitchFamily="2" charset="-78"/>
              </a:rPr>
              <a:t>ياد</a:t>
            </a:r>
            <a:r>
              <a:rPr lang="fa-IR" b="1" dirty="0">
                <a:cs typeface="B Nazanin" panose="00000400000000000000" pitchFamily="2" charset="-78"/>
              </a:rPr>
              <a:t> </a:t>
            </a:r>
            <a:r>
              <a:rPr lang="fa-IR" b="1" dirty="0" err="1">
                <a:cs typeface="B Nazanin" panose="00000400000000000000" pitchFamily="2" charset="-78"/>
              </a:rPr>
              <a:t>بگيرد</a:t>
            </a:r>
            <a:r>
              <a:rPr lang="fa-IR" b="1" dirty="0">
                <a:cs typeface="B Nazanin" panose="00000400000000000000" pitchFamily="2" charset="-78"/>
              </a:rPr>
              <a:t>.</a:t>
            </a:r>
          </a:p>
        </p:txBody>
      </p:sp>
    </p:spTree>
    <p:extLst>
      <p:ext uri="{BB962C8B-B14F-4D97-AF65-F5344CB8AC3E}">
        <p14:creationId xmlns:p14="http://schemas.microsoft.com/office/powerpoint/2010/main" val="276101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9" y="0"/>
            <a:ext cx="9144000" cy="6879081"/>
          </a:xfrm>
          <a:prstGeom prst="rect">
            <a:avLst/>
          </a:prstGeom>
        </p:spPr>
      </p:pic>
      <p:sp>
        <p:nvSpPr>
          <p:cNvPr id="3" name="TextBox 2"/>
          <p:cNvSpPr txBox="1"/>
          <p:nvPr/>
        </p:nvSpPr>
        <p:spPr>
          <a:xfrm>
            <a:off x="2411760" y="2060848"/>
            <a:ext cx="3312368" cy="769441"/>
          </a:xfrm>
          <a:prstGeom prst="rect">
            <a:avLst/>
          </a:prstGeom>
          <a:noFill/>
        </p:spPr>
        <p:txBody>
          <a:bodyPr wrap="square" rtlCol="0">
            <a:spAutoFit/>
          </a:bodyPr>
          <a:lstStyle/>
          <a:p>
            <a:r>
              <a:rPr lang="fa-IR" sz="4400" dirty="0" smtClean="0">
                <a:solidFill>
                  <a:srgbClr val="C00000"/>
                </a:solidFill>
                <a:cs typeface="B Titr" panose="00000700000000000000" pitchFamily="2" charset="-78"/>
              </a:rPr>
              <a:t>سال نو مبارک</a:t>
            </a:r>
            <a:endParaRPr lang="en-US" sz="4400" dirty="0">
              <a:solidFill>
                <a:srgbClr val="C00000"/>
              </a:solidFill>
              <a:cs typeface="B Titr" panose="00000700000000000000" pitchFamily="2" charset="-78"/>
            </a:endParaRPr>
          </a:p>
        </p:txBody>
      </p:sp>
    </p:spTree>
    <p:extLst>
      <p:ext uri="{BB962C8B-B14F-4D97-AF65-F5344CB8AC3E}">
        <p14:creationId xmlns:p14="http://schemas.microsoft.com/office/powerpoint/2010/main" val="111293489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cs typeface="B Nazanin" pitchFamily="2" charset="-78"/>
              </a:rPr>
              <a:t>بيماريـابي ديـابت</a:t>
            </a:r>
            <a:endParaRPr lang="en-US" b="1" dirty="0">
              <a:cs typeface="B Nazanin" pitchFamily="2" charset="-78"/>
            </a:endParaRPr>
          </a:p>
        </p:txBody>
      </p:sp>
      <p:sp>
        <p:nvSpPr>
          <p:cNvPr id="3" name="Content Placeholder 2"/>
          <p:cNvSpPr>
            <a:spLocks noGrp="1"/>
          </p:cNvSpPr>
          <p:nvPr>
            <p:ph idx="1"/>
          </p:nvPr>
        </p:nvSpPr>
        <p:spPr>
          <a:xfrm>
            <a:off x="822960" y="1100628"/>
            <a:ext cx="7520940" cy="4056564"/>
          </a:xfrm>
        </p:spPr>
        <p:txBody>
          <a:bodyPr>
            <a:normAutofit/>
          </a:bodyPr>
          <a:lstStyle/>
          <a:p>
            <a:pPr algn="r" rtl="1"/>
            <a:r>
              <a:rPr lang="ar-SA" dirty="0"/>
              <a:t>درصورتي‌ كه آزمايش قند خون ناشتا </a:t>
            </a:r>
            <a:r>
              <a:rPr lang="fa-IR" dirty="0" smtClean="0"/>
              <a:t>در فردي </a:t>
            </a:r>
            <a:r>
              <a:rPr lang="ar-SA" dirty="0" smtClean="0"/>
              <a:t>غيرطبيعي </a:t>
            </a:r>
            <a:r>
              <a:rPr lang="ar-SA" dirty="0"/>
              <a:t>باشد</a:t>
            </a:r>
            <a:r>
              <a:rPr lang="ar-SA" dirty="0" smtClean="0"/>
              <a:t>،</a:t>
            </a:r>
            <a:endParaRPr lang="fa-IR" dirty="0" smtClean="0"/>
          </a:p>
          <a:p>
            <a:pPr algn="r" rtl="1"/>
            <a:r>
              <a:rPr lang="ar-SA" dirty="0" smtClean="0"/>
              <a:t> </a:t>
            </a:r>
            <a:r>
              <a:rPr lang="ar-SA" dirty="0"/>
              <a:t>يعني بين تا </a:t>
            </a:r>
            <a:r>
              <a:rPr lang="en-US" dirty="0"/>
              <a:t>mg/dl</a:t>
            </a:r>
            <a:r>
              <a:rPr lang="ar-SA" dirty="0"/>
              <a:t>125-100باشد براي فرد بايد مجدداً آزمايش قند ناشتا انجام شود. </a:t>
            </a:r>
            <a:endParaRPr lang="fa-IR" dirty="0" smtClean="0"/>
          </a:p>
          <a:p>
            <a:pPr algn="r" rtl="1"/>
            <a:r>
              <a:rPr lang="ar-SA" dirty="0" smtClean="0">
                <a:solidFill>
                  <a:srgbClr val="FF0000"/>
                </a:solidFill>
              </a:rPr>
              <a:t>نتيجة </a:t>
            </a:r>
            <a:r>
              <a:rPr lang="ar-SA" dirty="0">
                <a:solidFill>
                  <a:srgbClr val="FF0000"/>
                </a:solidFill>
              </a:rPr>
              <a:t>بيماريابي </a:t>
            </a:r>
            <a:r>
              <a:rPr lang="fa-IR" dirty="0" smtClean="0">
                <a:solidFill>
                  <a:srgbClr val="FF0000"/>
                </a:solidFill>
              </a:rPr>
              <a:t>:</a:t>
            </a:r>
            <a:endParaRPr lang="en-US" dirty="0">
              <a:solidFill>
                <a:srgbClr val="FF0000"/>
              </a:solidFill>
            </a:endParaRPr>
          </a:p>
          <a:p>
            <a:pPr algn="r" rtl="1"/>
            <a:r>
              <a:rPr lang="ar-SA" dirty="0" smtClean="0"/>
              <a:t>اگر </a:t>
            </a:r>
            <a:r>
              <a:rPr lang="ar-SA" dirty="0"/>
              <a:t>قند خون فرد در دو نـوبت بيش از </a:t>
            </a:r>
            <a:r>
              <a:rPr lang="en-US" dirty="0"/>
              <a:t>mg/dl</a:t>
            </a:r>
            <a:r>
              <a:rPr lang="ar-SA" dirty="0"/>
              <a:t>126 باشد، فـرد مبتلا به ديابت است </a:t>
            </a:r>
            <a:endParaRPr lang="fa-IR" dirty="0" smtClean="0"/>
          </a:p>
          <a:p>
            <a:pPr algn="r" rtl="1"/>
            <a:r>
              <a:rPr lang="ar-SA" dirty="0" smtClean="0"/>
              <a:t>اگر </a:t>
            </a:r>
            <a:r>
              <a:rPr lang="ar-SA" dirty="0"/>
              <a:t>قند خون فرد بين </a:t>
            </a:r>
            <a:r>
              <a:rPr lang="en-US" dirty="0"/>
              <a:t>mg/dl</a:t>
            </a:r>
            <a:r>
              <a:rPr lang="ar-SA" dirty="0"/>
              <a:t>125-100 بود در </a:t>
            </a:r>
            <a:r>
              <a:rPr lang="ar-SA" dirty="0" smtClean="0"/>
              <a:t>اين</a:t>
            </a:r>
            <a:r>
              <a:rPr lang="fa-IR" dirty="0" smtClean="0"/>
              <a:t> صورت فرد داراي </a:t>
            </a:r>
            <a:r>
              <a:rPr lang="ar-SA" dirty="0" smtClean="0"/>
              <a:t> </a:t>
            </a:r>
            <a:r>
              <a:rPr lang="ar-SA" dirty="0"/>
              <a:t>(اختلال قند ناشتا</a:t>
            </a:r>
            <a:r>
              <a:rPr lang="ar-SA" dirty="0" smtClean="0"/>
              <a:t>)</a:t>
            </a:r>
            <a:r>
              <a:rPr lang="fa-IR" dirty="0" smtClean="0"/>
              <a:t> مي باشد.</a:t>
            </a:r>
          </a:p>
          <a:p>
            <a:pPr algn="r" rtl="1"/>
            <a:r>
              <a:rPr lang="ar-SA" dirty="0" smtClean="0"/>
              <a:t>اگر </a:t>
            </a:r>
            <a:r>
              <a:rPr lang="ar-SA" dirty="0"/>
              <a:t>مقدار كلسترول بيش از 200 ميلي گرم در دسي ليتر باشد در </a:t>
            </a:r>
            <a:r>
              <a:rPr lang="ar-SA" dirty="0" smtClean="0"/>
              <a:t>اين</a:t>
            </a:r>
            <a:r>
              <a:rPr lang="ar-SA" dirty="0"/>
              <a:t> </a:t>
            </a:r>
            <a:r>
              <a:rPr lang="fa-IR" dirty="0"/>
              <a:t>صورت فرد داراي </a:t>
            </a:r>
            <a:r>
              <a:rPr lang="fa-IR" dirty="0" smtClean="0"/>
              <a:t>(</a:t>
            </a:r>
            <a:r>
              <a:rPr lang="ar-SA" dirty="0" smtClean="0"/>
              <a:t>هايپركلسترولمي</a:t>
            </a:r>
            <a:r>
              <a:rPr lang="fa-IR" dirty="0" smtClean="0"/>
              <a:t>)</a:t>
            </a:r>
            <a:endParaRPr lang="en-US" dirty="0"/>
          </a:p>
          <a:p>
            <a:pPr algn="r" rtl="1"/>
            <a:r>
              <a:rPr lang="ar-SA" dirty="0" smtClean="0"/>
              <a:t>اگر </a:t>
            </a:r>
            <a:r>
              <a:rPr lang="ar-SA" dirty="0"/>
              <a:t>مقدار تري گليسريدمي بيش از 200 ميلي گرم در دسي ليتر باشد در </a:t>
            </a:r>
            <a:r>
              <a:rPr lang="ar-SA" dirty="0" smtClean="0"/>
              <a:t>اين</a:t>
            </a:r>
            <a:r>
              <a:rPr lang="fa-IR" dirty="0"/>
              <a:t> صورت</a:t>
            </a:r>
            <a:r>
              <a:rPr lang="ar-SA" dirty="0" smtClean="0"/>
              <a:t> </a:t>
            </a:r>
            <a:r>
              <a:rPr lang="fa-IR" dirty="0"/>
              <a:t>فرد داراي </a:t>
            </a:r>
            <a:r>
              <a:rPr lang="ar-SA" dirty="0" smtClean="0"/>
              <a:t>(</a:t>
            </a:r>
            <a:r>
              <a:rPr lang="ar-SA" dirty="0"/>
              <a:t>هايپرتري گليسريدمي</a:t>
            </a:r>
            <a:r>
              <a:rPr lang="ar-SA" dirty="0" smtClean="0"/>
              <a:t>)</a:t>
            </a:r>
            <a:endParaRPr lang="fa-IR" dirty="0" smtClean="0"/>
          </a:p>
          <a:p>
            <a:pPr algn="r" rtl="1"/>
            <a:r>
              <a:rPr lang="ar-SA" dirty="0" smtClean="0"/>
              <a:t> </a:t>
            </a:r>
            <a:endParaRPr lang="en-US" dirty="0"/>
          </a:p>
        </p:txBody>
      </p:sp>
    </p:spTree>
    <p:extLst>
      <p:ext uri="{BB962C8B-B14F-4D97-AF65-F5344CB8AC3E}">
        <p14:creationId xmlns:p14="http://schemas.microsoft.com/office/powerpoint/2010/main" val="3523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864096"/>
          </a:xfrm>
        </p:spPr>
        <p:txBody>
          <a:bodyPr>
            <a:normAutofit/>
          </a:bodyPr>
          <a:lstStyle/>
          <a:p>
            <a:pPr algn="r"/>
            <a:r>
              <a:rPr lang="fa-IR" sz="3600" dirty="0">
                <a:cs typeface="B Titr" panose="00000700000000000000" pitchFamily="2" charset="-78"/>
              </a:rPr>
              <a:t>عوامل خطر بروز دیابت نوع 2 </a:t>
            </a:r>
            <a:endParaRPr lang="en-US" sz="3600" dirty="0">
              <a:cs typeface="B Titr" panose="00000700000000000000" pitchFamily="2" charset="-78"/>
            </a:endParaRPr>
          </a:p>
        </p:txBody>
      </p:sp>
      <p:sp>
        <p:nvSpPr>
          <p:cNvPr id="3" name="Content Placeholder 2"/>
          <p:cNvSpPr>
            <a:spLocks noGrp="1"/>
          </p:cNvSpPr>
          <p:nvPr>
            <p:ph idx="1"/>
          </p:nvPr>
        </p:nvSpPr>
        <p:spPr>
          <a:xfrm>
            <a:off x="643103" y="1481313"/>
            <a:ext cx="7889337" cy="5089752"/>
          </a:xfrm>
        </p:spPr>
        <p:txBody>
          <a:bodyPr/>
          <a:lstStyle/>
          <a:p>
            <a:pPr algn="r"/>
            <a:r>
              <a:rPr lang="fa-IR" b="1" dirty="0" smtClean="0">
                <a:cs typeface="B Nazanin" panose="00000400000000000000" pitchFamily="2" charset="-78"/>
              </a:rPr>
              <a:t>اضافه </a:t>
            </a:r>
            <a:r>
              <a:rPr lang="fa-IR" b="1" dirty="0">
                <a:cs typeface="B Nazanin" panose="00000400000000000000" pitchFamily="2" charset="-78"/>
              </a:rPr>
              <a:t>وزن و چاقی</a:t>
            </a:r>
          </a:p>
          <a:p>
            <a:pPr algn="r"/>
            <a:r>
              <a:rPr lang="fa-IR" b="1" dirty="0" err="1" smtClean="0">
                <a:cs typeface="B Nazanin" panose="00000400000000000000" pitchFamily="2" charset="-78"/>
              </a:rPr>
              <a:t>فشارخون</a:t>
            </a:r>
            <a:r>
              <a:rPr lang="fa-IR" b="1" dirty="0" smtClean="0">
                <a:cs typeface="B Nazanin" panose="00000400000000000000" pitchFamily="2" charset="-78"/>
              </a:rPr>
              <a:t> </a:t>
            </a:r>
            <a:r>
              <a:rPr lang="fa-IR" b="1" dirty="0">
                <a:cs typeface="B Nazanin" panose="00000400000000000000" pitchFamily="2" charset="-78"/>
              </a:rPr>
              <a:t>بالا</a:t>
            </a:r>
          </a:p>
          <a:p>
            <a:pPr algn="r"/>
            <a:r>
              <a:rPr lang="fa-IR" b="1" dirty="0" smtClean="0">
                <a:cs typeface="B Nazanin" panose="00000400000000000000" pitchFamily="2" charset="-78"/>
              </a:rPr>
              <a:t>اختلال </a:t>
            </a:r>
            <a:r>
              <a:rPr lang="fa-IR" b="1" dirty="0">
                <a:cs typeface="B Nazanin" panose="00000400000000000000" pitchFamily="2" charset="-78"/>
              </a:rPr>
              <a:t>چربی های خون</a:t>
            </a:r>
          </a:p>
          <a:p>
            <a:pPr algn="r"/>
            <a:r>
              <a:rPr lang="fa-IR" b="1" dirty="0" smtClean="0">
                <a:cs typeface="B Nazanin" panose="00000400000000000000" pitchFamily="2" charset="-78"/>
              </a:rPr>
              <a:t>زندگی </a:t>
            </a:r>
            <a:r>
              <a:rPr lang="fa-IR" b="1" dirty="0">
                <a:cs typeface="B Nazanin" panose="00000400000000000000" pitchFamily="2" charset="-78"/>
              </a:rPr>
              <a:t>کم تحرک </a:t>
            </a:r>
            <a:endParaRPr lang="fa-IR" b="1" dirty="0" smtClean="0">
              <a:cs typeface="B Nazanin" panose="00000400000000000000" pitchFamily="2" charset="-78"/>
            </a:endParaRPr>
          </a:p>
          <a:p>
            <a:pPr algn="r"/>
            <a:r>
              <a:rPr lang="fa-IR" b="1" dirty="0" smtClean="0">
                <a:cs typeface="B Nazanin" panose="00000400000000000000" pitchFamily="2" charset="-78"/>
              </a:rPr>
              <a:t>مصرف </a:t>
            </a:r>
            <a:r>
              <a:rPr lang="fa-IR" b="1" dirty="0">
                <a:cs typeface="B Nazanin" panose="00000400000000000000" pitchFamily="2" charset="-78"/>
              </a:rPr>
              <a:t>دخانیات</a:t>
            </a:r>
          </a:p>
          <a:p>
            <a:pPr algn="r"/>
            <a:r>
              <a:rPr lang="fa-IR" b="1" dirty="0" smtClean="0">
                <a:cs typeface="B Nazanin" panose="00000400000000000000" pitchFamily="2" charset="-78"/>
              </a:rPr>
              <a:t>سن </a:t>
            </a:r>
            <a:endParaRPr lang="fa-IR" b="1"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41984" y="2132856"/>
            <a:ext cx="3384376" cy="3405934"/>
          </a:xfrm>
          <a:prstGeom prst="rect">
            <a:avLst/>
          </a:prstGeom>
        </p:spPr>
      </p:pic>
    </p:spTree>
    <p:extLst>
      <p:ext uri="{BB962C8B-B14F-4D97-AF65-F5344CB8AC3E}">
        <p14:creationId xmlns:p14="http://schemas.microsoft.com/office/powerpoint/2010/main" val="388214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792088"/>
          </a:xfrm>
        </p:spPr>
        <p:txBody>
          <a:bodyPr>
            <a:normAutofit/>
          </a:bodyPr>
          <a:lstStyle/>
          <a:p>
            <a:pPr algn="r"/>
            <a:r>
              <a:rPr lang="fa-IR" dirty="0" smtClean="0">
                <a:cs typeface="B Titr" panose="00000700000000000000" pitchFamily="2" charset="-78"/>
              </a:rPr>
              <a:t>اصول کنترل بیماری دیابت</a:t>
            </a:r>
            <a:endParaRPr lang="en-US" dirty="0">
              <a:cs typeface="B Titr" panose="00000700000000000000" pitchFamily="2" charset="-78"/>
            </a:endParaRPr>
          </a:p>
        </p:txBody>
      </p:sp>
      <p:sp>
        <p:nvSpPr>
          <p:cNvPr id="3" name="Content Placeholder 2"/>
          <p:cNvSpPr>
            <a:spLocks noGrp="1"/>
          </p:cNvSpPr>
          <p:nvPr>
            <p:ph idx="1"/>
          </p:nvPr>
        </p:nvSpPr>
        <p:spPr>
          <a:xfrm>
            <a:off x="457200" y="1772816"/>
            <a:ext cx="8229600" cy="4801720"/>
          </a:xfrm>
        </p:spPr>
        <p:txBody>
          <a:bodyPr/>
          <a:lstStyle/>
          <a:p>
            <a:pPr lvl="0" algn="r"/>
            <a:r>
              <a:rPr lang="fa-IR" b="1" dirty="0" err="1">
                <a:cs typeface="B Nazanin" panose="00000400000000000000" pitchFamily="2" charset="-78"/>
              </a:rPr>
              <a:t>تغذيه</a:t>
            </a:r>
            <a:r>
              <a:rPr lang="fa-IR" b="1" dirty="0">
                <a:cs typeface="B Nazanin" panose="00000400000000000000" pitchFamily="2" charset="-78"/>
              </a:rPr>
              <a:t> سالم و مناسب</a:t>
            </a:r>
            <a:endParaRPr lang="en-US" b="1" dirty="0">
              <a:cs typeface="B Nazanin" panose="00000400000000000000" pitchFamily="2" charset="-78"/>
            </a:endParaRPr>
          </a:p>
          <a:p>
            <a:pPr lvl="0" algn="r"/>
            <a:r>
              <a:rPr lang="fa-IR" b="1" dirty="0" err="1">
                <a:cs typeface="B Nazanin" panose="00000400000000000000" pitchFamily="2" charset="-78"/>
              </a:rPr>
              <a:t>فعاليت</a:t>
            </a:r>
            <a:r>
              <a:rPr lang="fa-IR" b="1" dirty="0">
                <a:cs typeface="B Nazanin" panose="00000400000000000000" pitchFamily="2" charset="-78"/>
              </a:rPr>
              <a:t> </a:t>
            </a:r>
            <a:r>
              <a:rPr lang="fa-IR" b="1" dirty="0" err="1">
                <a:cs typeface="B Nazanin" panose="00000400000000000000" pitchFamily="2" charset="-78"/>
              </a:rPr>
              <a:t>بدني</a:t>
            </a:r>
            <a:r>
              <a:rPr lang="fa-IR" b="1" dirty="0">
                <a:cs typeface="B Nazanin" panose="00000400000000000000" pitchFamily="2" charset="-78"/>
              </a:rPr>
              <a:t> </a:t>
            </a:r>
            <a:r>
              <a:rPr lang="fa-IR" b="1" dirty="0" err="1">
                <a:cs typeface="B Nazanin" panose="00000400000000000000" pitchFamily="2" charset="-78"/>
              </a:rPr>
              <a:t>كافي</a:t>
            </a:r>
            <a:endParaRPr lang="en-US" b="1" dirty="0">
              <a:cs typeface="B Nazanin" panose="00000400000000000000" pitchFamily="2" charset="-78"/>
            </a:endParaRPr>
          </a:p>
          <a:p>
            <a:pPr lvl="0" algn="r"/>
            <a:r>
              <a:rPr lang="fa-IR" b="1" dirty="0">
                <a:cs typeface="B Nazanin" panose="00000400000000000000" pitchFamily="2" charset="-78"/>
              </a:rPr>
              <a:t>داشتن وزن مناسب</a:t>
            </a:r>
            <a:endParaRPr lang="en-US" b="1" dirty="0">
              <a:cs typeface="B Nazanin" panose="00000400000000000000" pitchFamily="2" charset="-78"/>
            </a:endParaRPr>
          </a:p>
          <a:p>
            <a:pPr lvl="0" algn="r"/>
            <a:r>
              <a:rPr lang="fa-IR" b="1" dirty="0" err="1">
                <a:cs typeface="B Nazanin" panose="00000400000000000000" pitchFamily="2" charset="-78"/>
              </a:rPr>
              <a:t>نگهداري</a:t>
            </a:r>
            <a:r>
              <a:rPr lang="fa-IR" b="1" dirty="0">
                <a:cs typeface="B Nazanin" panose="00000400000000000000" pitchFamily="2" charset="-78"/>
              </a:rPr>
              <a:t> </a:t>
            </a:r>
            <a:r>
              <a:rPr lang="fa-IR" b="1" dirty="0" err="1">
                <a:cs typeface="B Nazanin" panose="00000400000000000000" pitchFamily="2" charset="-78"/>
              </a:rPr>
              <a:t>قندخون</a:t>
            </a:r>
            <a:r>
              <a:rPr lang="fa-IR" b="1" dirty="0">
                <a:cs typeface="B Nazanin" panose="00000400000000000000" pitchFamily="2" charset="-78"/>
              </a:rPr>
              <a:t> </a:t>
            </a:r>
            <a:r>
              <a:rPr lang="fa-IR" b="1" dirty="0" err="1">
                <a:cs typeface="B Nazanin" panose="00000400000000000000" pitchFamily="2" charset="-78"/>
              </a:rPr>
              <a:t>درحد</a:t>
            </a:r>
            <a:r>
              <a:rPr lang="fa-IR" b="1" dirty="0">
                <a:cs typeface="B Nazanin" panose="00000400000000000000" pitchFamily="2" charset="-78"/>
              </a:rPr>
              <a:t> مطلوب</a:t>
            </a:r>
            <a:endParaRPr lang="en-US" b="1" dirty="0">
              <a:cs typeface="B Nazanin" panose="00000400000000000000" pitchFamily="2" charset="-78"/>
            </a:endParaRPr>
          </a:p>
          <a:p>
            <a:pPr lvl="0" algn="r"/>
            <a:r>
              <a:rPr lang="fa-IR" b="1" dirty="0" err="1">
                <a:cs typeface="B Nazanin" panose="00000400000000000000" pitchFamily="2" charset="-78"/>
              </a:rPr>
              <a:t>اندازه‌گيري</a:t>
            </a:r>
            <a:r>
              <a:rPr lang="fa-IR" b="1" dirty="0">
                <a:cs typeface="B Nazanin" panose="00000400000000000000" pitchFamily="2" charset="-78"/>
              </a:rPr>
              <a:t> </a:t>
            </a:r>
            <a:r>
              <a:rPr lang="fa-IR" b="1" dirty="0" err="1">
                <a:cs typeface="B Nazanin" panose="00000400000000000000" pitchFamily="2" charset="-78"/>
              </a:rPr>
              <a:t>قندخون</a:t>
            </a:r>
            <a:r>
              <a:rPr lang="fa-IR" b="1" dirty="0">
                <a:cs typeface="B Nazanin" panose="00000400000000000000" pitchFamily="2" charset="-78"/>
              </a:rPr>
              <a:t> </a:t>
            </a:r>
            <a:r>
              <a:rPr lang="fa-IR" b="1" dirty="0" err="1">
                <a:cs typeface="B Nazanin" panose="00000400000000000000" pitchFamily="2" charset="-78"/>
              </a:rPr>
              <a:t>ساختاريافته</a:t>
            </a:r>
            <a:endParaRPr lang="en-US" b="1" dirty="0">
              <a:cs typeface="B Nazanin" panose="00000400000000000000" pitchFamily="2" charset="-78"/>
            </a:endParaRPr>
          </a:p>
          <a:p>
            <a:pPr lvl="0" algn="r"/>
            <a:r>
              <a:rPr lang="fa-IR" b="1" dirty="0">
                <a:cs typeface="B Nazanin" panose="00000400000000000000" pitchFamily="2" charset="-78"/>
              </a:rPr>
              <a:t>مصرف </a:t>
            </a:r>
            <a:r>
              <a:rPr lang="fa-IR" b="1" dirty="0" err="1">
                <a:cs typeface="B Nazanin" panose="00000400000000000000" pitchFamily="2" charset="-78"/>
              </a:rPr>
              <a:t>داروهاي</a:t>
            </a:r>
            <a:r>
              <a:rPr lang="fa-IR" b="1" dirty="0">
                <a:cs typeface="B Nazanin" panose="00000400000000000000" pitchFamily="2" charset="-78"/>
              </a:rPr>
              <a:t> </a:t>
            </a:r>
            <a:r>
              <a:rPr lang="fa-IR" b="1" dirty="0" err="1">
                <a:cs typeface="B Nazanin" panose="00000400000000000000" pitchFamily="2" charset="-78"/>
              </a:rPr>
              <a:t>تجويز</a:t>
            </a:r>
            <a:r>
              <a:rPr lang="fa-IR" b="1" dirty="0">
                <a:cs typeface="B Nazanin" panose="00000400000000000000" pitchFamily="2" charset="-78"/>
              </a:rPr>
              <a:t> شده به </a:t>
            </a:r>
            <a:r>
              <a:rPr lang="fa-IR" b="1" dirty="0" err="1">
                <a:cs typeface="B Nazanin" panose="00000400000000000000" pitchFamily="2" charset="-78"/>
              </a:rPr>
              <a:t>درستي</a:t>
            </a:r>
            <a:endParaRPr lang="en-US" b="1" dirty="0">
              <a:cs typeface="B Nazanin" panose="00000400000000000000" pitchFamily="2" charset="-78"/>
            </a:endParaRPr>
          </a:p>
          <a:p>
            <a:pPr marL="109728" indent="0" algn="r">
              <a:buNone/>
            </a:pPr>
            <a:endParaRPr lang="en-US" dirty="0"/>
          </a:p>
        </p:txBody>
      </p:sp>
    </p:spTree>
    <p:extLst>
      <p:ext uri="{BB962C8B-B14F-4D97-AF65-F5344CB8AC3E}">
        <p14:creationId xmlns:p14="http://schemas.microsoft.com/office/powerpoint/2010/main" val="136127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3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3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3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3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3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3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3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3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3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3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3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3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3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382000" cy="1069848"/>
          </a:xfrm>
        </p:spPr>
        <p:txBody>
          <a:bodyPr>
            <a:normAutofit/>
          </a:bodyPr>
          <a:lstStyle/>
          <a:p>
            <a:pPr algn="ctr"/>
            <a:r>
              <a:rPr lang="fa-IR" sz="3600" dirty="0">
                <a:cs typeface="B Titr" panose="00000700000000000000" pitchFamily="2" charset="-78"/>
              </a:rPr>
              <a:t>عوارض </a:t>
            </a:r>
            <a:r>
              <a:rPr lang="fa-IR" sz="3600" dirty="0" err="1">
                <a:cs typeface="B Titr" panose="00000700000000000000" pitchFamily="2" charset="-78"/>
              </a:rPr>
              <a:t>بيماري</a:t>
            </a:r>
            <a:r>
              <a:rPr lang="fa-IR" sz="3600" dirty="0">
                <a:cs typeface="B Titr" panose="00000700000000000000" pitchFamily="2" charset="-78"/>
              </a:rPr>
              <a:t> </a:t>
            </a:r>
            <a:r>
              <a:rPr lang="fa-IR" sz="3600" dirty="0" err="1">
                <a:cs typeface="B Titr" panose="00000700000000000000" pitchFamily="2" charset="-78"/>
              </a:rPr>
              <a:t>ديابت</a:t>
            </a:r>
            <a:r>
              <a:rPr lang="fa-IR" sz="3600" dirty="0">
                <a:cs typeface="B Titr" panose="00000700000000000000" pitchFamily="2" charset="-78"/>
              </a:rPr>
              <a:t> </a:t>
            </a:r>
            <a:r>
              <a:rPr lang="fa-IR" sz="3600" dirty="0" err="1">
                <a:cs typeface="B Titr" panose="00000700000000000000" pitchFamily="2" charset="-78"/>
              </a:rPr>
              <a:t>كدامند</a:t>
            </a:r>
            <a:r>
              <a:rPr lang="fa-IR" sz="3600" dirty="0">
                <a:cs typeface="B Titr" panose="00000700000000000000" pitchFamily="2" charset="-78"/>
              </a:rPr>
              <a:t>؟</a:t>
            </a:r>
            <a:endParaRPr lang="en-US" sz="3600" dirty="0">
              <a:cs typeface="B Titr" panose="00000700000000000000" pitchFamily="2" charset="-78"/>
            </a:endParaRPr>
          </a:p>
        </p:txBody>
      </p:sp>
      <p:sp>
        <p:nvSpPr>
          <p:cNvPr id="3" name="Text Placeholder 2"/>
          <p:cNvSpPr>
            <a:spLocks noGrp="1"/>
          </p:cNvSpPr>
          <p:nvPr>
            <p:ph type="body" idx="1"/>
          </p:nvPr>
        </p:nvSpPr>
        <p:spPr>
          <a:xfrm>
            <a:off x="396540" y="1546520"/>
            <a:ext cx="4041648" cy="457200"/>
          </a:xfrm>
        </p:spPr>
        <p:txBody>
          <a:bodyPr>
            <a:normAutofit fontScale="85000" lnSpcReduction="20000"/>
          </a:bodyPr>
          <a:lstStyle/>
          <a:p>
            <a:pPr algn="ctr"/>
            <a:r>
              <a:rPr lang="fa-IR" sz="3200" dirty="0" smtClean="0">
                <a:cs typeface="B Titr" panose="00000700000000000000" pitchFamily="2" charset="-78"/>
              </a:rPr>
              <a:t>عوارض زودرس</a:t>
            </a:r>
            <a:endParaRPr lang="en-US" sz="3200" dirty="0">
              <a:cs typeface="B Titr" panose="00000700000000000000" pitchFamily="2" charset="-78"/>
            </a:endParaRPr>
          </a:p>
        </p:txBody>
      </p:sp>
      <p:sp>
        <p:nvSpPr>
          <p:cNvPr id="5" name="Content Placeholder 4"/>
          <p:cNvSpPr>
            <a:spLocks noGrp="1"/>
          </p:cNvSpPr>
          <p:nvPr>
            <p:ph sz="half" idx="2"/>
          </p:nvPr>
        </p:nvSpPr>
        <p:spPr>
          <a:xfrm>
            <a:off x="381000" y="2420888"/>
            <a:ext cx="4041648" cy="4173831"/>
          </a:xfrm>
        </p:spPr>
        <p:txBody>
          <a:bodyPr>
            <a:normAutofit/>
          </a:bodyPr>
          <a:lstStyle/>
          <a:p>
            <a:pPr algn="r"/>
            <a:r>
              <a:rPr lang="fa-IR" sz="2800" dirty="0" err="1">
                <a:cs typeface="B Titr" panose="00000700000000000000" pitchFamily="2" charset="-78"/>
              </a:rPr>
              <a:t>هيپوگليسمي</a:t>
            </a:r>
            <a:r>
              <a:rPr lang="fa-IR" sz="2800" dirty="0">
                <a:cs typeface="B Titr" panose="00000700000000000000" pitchFamily="2" charset="-78"/>
              </a:rPr>
              <a:t> </a:t>
            </a:r>
            <a:r>
              <a:rPr lang="fa-IR" sz="2400" dirty="0">
                <a:cs typeface="B Nazanin" panose="00000400000000000000" pitchFamily="2" charset="-78"/>
              </a:rPr>
              <a:t>(</a:t>
            </a:r>
            <a:r>
              <a:rPr lang="fa-IR" sz="2400" dirty="0" err="1">
                <a:cs typeface="B Nazanin" panose="00000400000000000000" pitchFamily="2" charset="-78"/>
              </a:rPr>
              <a:t>كاهش</a:t>
            </a:r>
            <a:r>
              <a:rPr lang="fa-IR" sz="2400" dirty="0">
                <a:cs typeface="B Nazanin" panose="00000400000000000000" pitchFamily="2" charset="-78"/>
              </a:rPr>
              <a:t> قند </a:t>
            </a:r>
            <a:r>
              <a:rPr lang="fa-IR" sz="2400" dirty="0" smtClean="0">
                <a:cs typeface="B Nazanin" panose="00000400000000000000" pitchFamily="2" charset="-78"/>
              </a:rPr>
              <a:t>خون)</a:t>
            </a:r>
          </a:p>
          <a:p>
            <a:pPr algn="r"/>
            <a:r>
              <a:rPr lang="fa-IR" sz="2800" dirty="0" err="1" smtClean="0">
                <a:cs typeface="B Titr" panose="00000700000000000000" pitchFamily="2" charset="-78"/>
              </a:rPr>
              <a:t>هیپرگلیسمی</a:t>
            </a:r>
            <a:r>
              <a:rPr lang="fa-IR" sz="2800" dirty="0" smtClean="0">
                <a:cs typeface="B Titr" panose="00000700000000000000" pitchFamily="2" charset="-78"/>
              </a:rPr>
              <a:t> </a:t>
            </a:r>
            <a:r>
              <a:rPr lang="fa-IR" sz="2400" dirty="0" smtClean="0">
                <a:cs typeface="B Nazanin" panose="00000400000000000000" pitchFamily="2" charset="-78"/>
              </a:rPr>
              <a:t>(افزایش قند خون)</a:t>
            </a:r>
          </a:p>
        </p:txBody>
      </p:sp>
      <p:sp>
        <p:nvSpPr>
          <p:cNvPr id="4" name="Text Placeholder 3"/>
          <p:cNvSpPr>
            <a:spLocks noGrp="1"/>
          </p:cNvSpPr>
          <p:nvPr>
            <p:ph type="body" sz="quarter" idx="3"/>
          </p:nvPr>
        </p:nvSpPr>
        <p:spPr>
          <a:xfrm>
            <a:off x="4283968" y="1546520"/>
            <a:ext cx="4411015" cy="457200"/>
          </a:xfrm>
        </p:spPr>
        <p:txBody>
          <a:bodyPr>
            <a:normAutofit fontScale="85000" lnSpcReduction="20000"/>
          </a:bodyPr>
          <a:lstStyle/>
          <a:p>
            <a:pPr algn="r"/>
            <a:r>
              <a:rPr lang="fa-IR" sz="3200" dirty="0" smtClean="0">
                <a:cs typeface="B Titr" panose="00000700000000000000" pitchFamily="2" charset="-78"/>
              </a:rPr>
              <a:t>عوارض دیررس</a:t>
            </a:r>
            <a:endParaRPr lang="en-US" sz="3200" dirty="0">
              <a:cs typeface="B Titr" panose="00000700000000000000" pitchFamily="2" charset="-78"/>
            </a:endParaRPr>
          </a:p>
        </p:txBody>
      </p:sp>
      <p:sp>
        <p:nvSpPr>
          <p:cNvPr id="6" name="Content Placeholder 5"/>
          <p:cNvSpPr>
            <a:spLocks noGrp="1"/>
          </p:cNvSpPr>
          <p:nvPr>
            <p:ph sz="quarter" idx="4"/>
          </p:nvPr>
        </p:nvSpPr>
        <p:spPr>
          <a:xfrm>
            <a:off x="4802560" y="2420887"/>
            <a:ext cx="3892423" cy="3658401"/>
          </a:xfrm>
        </p:spPr>
        <p:txBody>
          <a:bodyPr>
            <a:normAutofit/>
          </a:bodyPr>
          <a:lstStyle/>
          <a:p>
            <a:pPr algn="r"/>
            <a:r>
              <a:rPr lang="fa-IR" sz="2800" b="1" dirty="0">
                <a:cs typeface="B Titr" panose="00000700000000000000" pitchFamily="2" charset="-78"/>
              </a:rPr>
              <a:t>عوارض </a:t>
            </a:r>
            <a:r>
              <a:rPr lang="fa-IR" sz="2800" b="1" dirty="0" err="1">
                <a:cs typeface="B Titr" panose="00000700000000000000" pitchFamily="2" charset="-78"/>
              </a:rPr>
              <a:t>قلبي</a:t>
            </a:r>
            <a:r>
              <a:rPr lang="fa-IR" sz="2800" b="1" dirty="0">
                <a:cs typeface="B Titr" panose="00000700000000000000" pitchFamily="2" charset="-78"/>
              </a:rPr>
              <a:t> </a:t>
            </a:r>
            <a:r>
              <a:rPr lang="fa-IR" sz="2800" b="1" dirty="0" err="1" smtClean="0">
                <a:cs typeface="B Titr" panose="00000700000000000000" pitchFamily="2" charset="-78"/>
              </a:rPr>
              <a:t>عروقي</a:t>
            </a:r>
            <a:endParaRPr lang="fa-IR" sz="2800" b="1" dirty="0" smtClean="0">
              <a:cs typeface="B Titr" panose="00000700000000000000" pitchFamily="2" charset="-78"/>
            </a:endParaRPr>
          </a:p>
          <a:p>
            <a:pPr algn="r"/>
            <a:r>
              <a:rPr lang="fa-IR" sz="2800" b="1" dirty="0">
                <a:cs typeface="B Titr" panose="00000700000000000000" pitchFamily="2" charset="-78"/>
              </a:rPr>
              <a:t>عوارض </a:t>
            </a:r>
            <a:r>
              <a:rPr lang="fa-IR" sz="2800" b="1" dirty="0" err="1" smtClean="0">
                <a:cs typeface="B Titr" panose="00000700000000000000" pitchFamily="2" charset="-78"/>
              </a:rPr>
              <a:t>عصبي</a:t>
            </a:r>
            <a:endParaRPr lang="fa-IR" sz="2800" dirty="0" smtClean="0">
              <a:cs typeface="B Titr" panose="00000700000000000000" pitchFamily="2" charset="-78"/>
            </a:endParaRPr>
          </a:p>
          <a:p>
            <a:pPr algn="r"/>
            <a:r>
              <a:rPr lang="fa-IR" sz="2800" b="1" dirty="0">
                <a:cs typeface="B Titr" panose="00000700000000000000" pitchFamily="2" charset="-78"/>
              </a:rPr>
              <a:t>عوارض کلیوی</a:t>
            </a:r>
            <a:endParaRPr lang="en-US" sz="2800" dirty="0">
              <a:cs typeface="B Titr" panose="00000700000000000000" pitchFamily="2" charset="-78"/>
            </a:endParaRPr>
          </a:p>
          <a:p>
            <a:pPr algn="r"/>
            <a:r>
              <a:rPr lang="fa-IR" sz="2800" b="1" dirty="0" err="1">
                <a:cs typeface="B Titr" panose="00000700000000000000" pitchFamily="2" charset="-78"/>
              </a:rPr>
              <a:t>مشكلات</a:t>
            </a:r>
            <a:r>
              <a:rPr lang="fa-IR" sz="2800" b="1" dirty="0">
                <a:cs typeface="B Titr" panose="00000700000000000000" pitchFamily="2" charset="-78"/>
              </a:rPr>
              <a:t> </a:t>
            </a:r>
            <a:r>
              <a:rPr lang="fa-IR" sz="2800" b="1" dirty="0" err="1">
                <a:cs typeface="B Titr" panose="00000700000000000000" pitchFamily="2" charset="-78"/>
              </a:rPr>
              <a:t>چشمي</a:t>
            </a:r>
            <a:r>
              <a:rPr lang="fa-IR" sz="2800" b="1" dirty="0">
                <a:cs typeface="B Titr" panose="00000700000000000000" pitchFamily="2" charset="-78"/>
              </a:rPr>
              <a:t> </a:t>
            </a:r>
            <a:endParaRPr lang="en-US" sz="2800" dirty="0">
              <a:cs typeface="B Titr" panose="00000700000000000000" pitchFamily="2" charset="-78"/>
            </a:endParaRPr>
          </a:p>
          <a:p>
            <a:pPr algn="r"/>
            <a:r>
              <a:rPr lang="fa-IR" sz="2800" b="1" dirty="0" err="1">
                <a:cs typeface="B Titr" panose="00000700000000000000" pitchFamily="2" charset="-78"/>
              </a:rPr>
              <a:t>مشكلات</a:t>
            </a:r>
            <a:r>
              <a:rPr lang="fa-IR" sz="2800" b="1" dirty="0">
                <a:cs typeface="B Titr" panose="00000700000000000000" pitchFamily="2" charset="-78"/>
              </a:rPr>
              <a:t> اندام </a:t>
            </a:r>
            <a:r>
              <a:rPr lang="fa-IR" sz="2800" b="1" dirty="0" err="1">
                <a:cs typeface="B Titr" panose="00000700000000000000" pitchFamily="2" charset="-78"/>
              </a:rPr>
              <a:t>تحتاني</a:t>
            </a:r>
            <a:endParaRPr lang="en-US" sz="2800" dirty="0">
              <a:cs typeface="B Titr" panose="00000700000000000000" pitchFamily="2" charset="-78"/>
            </a:endParaRPr>
          </a:p>
          <a:p>
            <a:pPr algn="r"/>
            <a:endParaRPr lang="en-US" sz="2400" dirty="0"/>
          </a:p>
        </p:txBody>
      </p:sp>
    </p:spTree>
    <p:extLst>
      <p:ext uri="{BB962C8B-B14F-4D97-AF65-F5344CB8AC3E}">
        <p14:creationId xmlns:p14="http://schemas.microsoft.com/office/powerpoint/2010/main" val="18599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1279</TotalTime>
  <Words>3665</Words>
  <Application>Microsoft Office PowerPoint</Application>
  <PresentationFormat>On-screen Show (4:3)</PresentationFormat>
  <Paragraphs>290</Paragraphs>
  <Slides>54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B Nazanin</vt:lpstr>
      <vt:lpstr>B Titr</vt:lpstr>
      <vt:lpstr>Calibri</vt:lpstr>
      <vt:lpstr>Franklin Gothic Book</vt:lpstr>
      <vt:lpstr>Franklin Gothic Medium</vt:lpstr>
      <vt:lpstr>Tahoma</vt:lpstr>
      <vt:lpstr>Tunga</vt:lpstr>
      <vt:lpstr>Verdana</vt:lpstr>
      <vt:lpstr>Wingdings</vt:lpstr>
      <vt:lpstr>Angles</vt:lpstr>
      <vt:lpstr>PowerPoint Presentation</vt:lpstr>
      <vt:lpstr>بيماري ديابت چيست؟</vt:lpstr>
      <vt:lpstr>PowerPoint Presentation</vt:lpstr>
      <vt:lpstr>PowerPoint Presentation</vt:lpstr>
      <vt:lpstr>PowerPoint Presentation</vt:lpstr>
      <vt:lpstr>بيماريـابي ديـابت</vt:lpstr>
      <vt:lpstr>عوامل خطر بروز دیابت نوع 2 </vt:lpstr>
      <vt:lpstr>اصول کنترل بیماری دیابت</vt:lpstr>
      <vt:lpstr>عوارض بيماري ديابت كدامند؟</vt:lpstr>
      <vt:lpstr>هیپوگلیسمی (كاهش قند خون به 70 ميلي گرم در دسي ليتر و كمتر)</vt:lpstr>
      <vt:lpstr>هیپرگلیسمی (افزایش قند خون)</vt:lpstr>
      <vt:lpstr>عوارض قلبي عروقي</vt:lpstr>
      <vt:lpstr>عوارض عصبي</vt:lpstr>
      <vt:lpstr>عوارض کلیوی</vt:lpstr>
      <vt:lpstr>مشكلات چشمي </vt:lpstr>
      <vt:lpstr>مشكلات اندام تحتاني</vt:lpstr>
      <vt:lpstr>PowerPoint Presentation</vt:lpstr>
      <vt:lpstr>مدیریت بیماری دیابت</vt:lpstr>
      <vt:lpstr>مدیریت بیماری دیابت بارداری</vt:lpstr>
      <vt:lpstr>مديريت ديابت بارداري ...</vt:lpstr>
      <vt:lpstr>فعاليت بدني در بیماران دیابتی</vt:lpstr>
      <vt:lpstr>اصول برنامه ورزشي</vt:lpstr>
      <vt:lpstr>پیاده روی یکی از بهترین ورزش ها برای افراد دیابتی است.</vt:lpstr>
      <vt:lpstr>مصرف داروهاي تجويز شده</vt:lpstr>
      <vt:lpstr>دانستنی هایی در ارتباط با  قرص های خوراکی پایین آورنده قند خون</vt:lpstr>
      <vt:lpstr>دانستنی هایی در ارتباط با  قرص های خوراکی پایین آورنده قند خون ...</vt:lpstr>
      <vt:lpstr>مصرف انسولين </vt:lpstr>
      <vt:lpstr>PowerPoint Presentation</vt:lpstr>
      <vt:lpstr>شرایط نگهداری انسولین</vt:lpstr>
      <vt:lpstr>شرایط نگهداری انسولین ...</vt:lpstr>
      <vt:lpstr>PowerPoint Presentation</vt:lpstr>
      <vt:lpstr>كاهش خطر بروز عوارض ديابتي</vt:lpstr>
      <vt:lpstr>نكات مهم در مراقبت از پاها در بيماران ديابتي</vt:lpstr>
      <vt:lpstr>نكات مهم در مراقبت از پاها در بيماران ديابتي ...</vt:lpstr>
      <vt:lpstr>نكات مهم در مراقبت از پاها در بيماران ديابتي ...</vt:lpstr>
      <vt:lpstr>PowerPoint Presentation</vt:lpstr>
      <vt:lpstr>كنترل مطلوب چربي هاي خون</vt:lpstr>
      <vt:lpstr>قطع مصرف دخانيات در پيشگيري از عوارض ديررس ديابت نقش مهمي دارد.</vt:lpstr>
      <vt:lpstr>كنترل مطلوب فشارخون </vt:lpstr>
      <vt:lpstr>معاينات چشمي</vt:lpstr>
      <vt:lpstr>بهداشت و مشكلات دهان و دندان در ديابتی ها</vt:lpstr>
      <vt:lpstr>توصيه هاي لازم در بهداشت دهان و دندان براي بيماران ديابتي</vt:lpstr>
      <vt:lpstr>مهارت حل مشكلات بيماري</vt:lpstr>
      <vt:lpstr>مهارت حل مشكلات بيماري ...</vt:lpstr>
      <vt:lpstr>اندازه گيري مستمر و در زمان هاي مناسب در كنترل ديابت نقش موثري دارد.</vt:lpstr>
      <vt:lpstr>مهارت حل مشكلات و مديريت استرس</vt:lpstr>
      <vt:lpstr>مهارت حل مشكلات و مديريت استرس ...</vt:lpstr>
      <vt:lpstr>ارجاع به روانپزشک</vt:lpstr>
      <vt:lpstr>مهارت حل مشكلات و مديريت استرس ...</vt:lpstr>
      <vt:lpstr>برنامه کشوری پیشگیری و کنترل بیماری دیابت</vt:lpstr>
      <vt:lpstr>وظایف کارشناس مراقب سلامت</vt:lpstr>
      <vt:lpstr>وظایف کارشناس مراقب سلامت ...</vt:lpstr>
      <vt:lpstr>اهداف آموزشي براي كارشناس مراقب سلامت خانواده</vt:lpstr>
      <vt:lpstr>PowerPoint Presentation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s-yarahmadi</dc:creator>
  <cp:lastModifiedBy>Babak Eghbali (M.D)</cp:lastModifiedBy>
  <cp:revision>220</cp:revision>
  <dcterms:created xsi:type="dcterms:W3CDTF">2014-02-26T07:02:38Z</dcterms:created>
  <dcterms:modified xsi:type="dcterms:W3CDTF">2022-11-13T07:10:10Z</dcterms:modified>
</cp:coreProperties>
</file>